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2" r:id="rId2"/>
    <p:sldId id="257" r:id="rId3"/>
    <p:sldId id="261" r:id="rId4"/>
    <p:sldId id="273" r:id="rId5"/>
    <p:sldId id="264" r:id="rId6"/>
    <p:sldId id="265" r:id="rId7"/>
    <p:sldId id="296" r:id="rId8"/>
    <p:sldId id="294" r:id="rId9"/>
    <p:sldId id="268" r:id="rId10"/>
    <p:sldId id="275" r:id="rId11"/>
    <p:sldId id="277" r:id="rId12"/>
    <p:sldId id="288" r:id="rId13"/>
    <p:sldId id="289" r:id="rId14"/>
    <p:sldId id="281" r:id="rId15"/>
    <p:sldId id="284" r:id="rId16"/>
    <p:sldId id="271" r:id="rId17"/>
    <p:sldId id="285" r:id="rId18"/>
    <p:sldId id="291" r:id="rId19"/>
    <p:sldId id="286" r:id="rId20"/>
    <p:sldId id="290" r:id="rId21"/>
    <p:sldId id="297" r:id="rId22"/>
    <p:sldId id="278" r:id="rId23"/>
    <p:sldId id="299" r:id="rId24"/>
    <p:sldId id="258" r:id="rId25"/>
    <p:sldId id="298"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08" d="100"/>
          <a:sy n="108" d="100"/>
        </p:scale>
        <p:origin x="61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141064B-6690-4D1A-BACD-CAB17EBE8426}" type="datetimeFigureOut">
              <a:rPr lang="en-US" smtClean="0"/>
              <a:t>5/2/2019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4EA37F-64F4-4EC0-9422-017CE67D6631}" type="slidenum">
              <a:rPr lang="en-US" smtClean="0"/>
              <a:t>‹#›</a:t>
            </a:fld>
            <a:endParaRPr lang="en-US"/>
          </a:p>
        </p:txBody>
      </p:sp>
    </p:spTree>
    <p:extLst>
      <p:ext uri="{BB962C8B-B14F-4D97-AF65-F5344CB8AC3E}">
        <p14:creationId xmlns:p14="http://schemas.microsoft.com/office/powerpoint/2010/main" val="339663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3EBF5-A0CD-4D7E-BA26-0B62D16A60B2}" type="slidenum">
              <a:rPr lang="en-US" smtClean="0"/>
              <a:t>2</a:t>
            </a:fld>
            <a:endParaRPr lang="en-US"/>
          </a:p>
        </p:txBody>
      </p:sp>
    </p:spTree>
    <p:extLst>
      <p:ext uri="{BB962C8B-B14F-4D97-AF65-F5344CB8AC3E}">
        <p14:creationId xmlns:p14="http://schemas.microsoft.com/office/powerpoint/2010/main" val="293143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3EBF5-A0CD-4D7E-BA26-0B62D16A60B2}" type="slidenum">
              <a:rPr lang="en-US" smtClean="0"/>
              <a:t>14</a:t>
            </a:fld>
            <a:endParaRPr lang="en-US"/>
          </a:p>
        </p:txBody>
      </p:sp>
    </p:spTree>
    <p:extLst>
      <p:ext uri="{BB962C8B-B14F-4D97-AF65-F5344CB8AC3E}">
        <p14:creationId xmlns:p14="http://schemas.microsoft.com/office/powerpoint/2010/main" val="335323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3EBF5-A0CD-4D7E-BA26-0B62D16A60B2}" type="slidenum">
              <a:rPr lang="en-US" smtClean="0"/>
              <a:t>15</a:t>
            </a:fld>
            <a:endParaRPr lang="en-US"/>
          </a:p>
        </p:txBody>
      </p:sp>
    </p:spTree>
    <p:extLst>
      <p:ext uri="{BB962C8B-B14F-4D97-AF65-F5344CB8AC3E}">
        <p14:creationId xmlns:p14="http://schemas.microsoft.com/office/powerpoint/2010/main" val="125206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  </a:t>
            </a:r>
            <a:r>
              <a:rPr lang="en-US" dirty="0"/>
              <a:t>Neutron spin echo spectroscopy of alpha-catenin dimer.  Top panel: (A)-(C) intermediate correlation function I(</a:t>
            </a:r>
            <a:r>
              <a:rPr lang="en-US" dirty="0" err="1"/>
              <a:t>Q,t</a:t>
            </a:r>
            <a:r>
              <a:rPr lang="en-US" dirty="0"/>
              <a:t>)/I(Q,0) as a function of </a:t>
            </a:r>
            <a:r>
              <a:rPr lang="en-US" dirty="0" err="1"/>
              <a:t>fourier</a:t>
            </a:r>
            <a:r>
              <a:rPr lang="en-US" dirty="0"/>
              <a:t> time at different Q values.  (D) Effective diffusion constant </a:t>
            </a:r>
            <a:r>
              <a:rPr lang="en-US" dirty="0" err="1"/>
              <a:t>Deff</a:t>
            </a:r>
            <a:r>
              <a:rPr lang="en-US" dirty="0"/>
              <a:t>(Q) (black square) obtained from 1</a:t>
            </a:r>
            <a:r>
              <a:rPr lang="en-US" baseline="30000" dirty="0"/>
              <a:t>st</a:t>
            </a:r>
            <a:r>
              <a:rPr lang="en-US" dirty="0"/>
              <a:t> cumulant fit of the spectra shown in (A)-(C).  Solid red line is the theoretical </a:t>
            </a:r>
            <a:r>
              <a:rPr lang="en-US" dirty="0" err="1"/>
              <a:t>Deff</a:t>
            </a:r>
            <a:r>
              <a:rPr lang="en-US" dirty="0"/>
              <a:t>(Q) using the coordinates of alpha-catenin dimer shown in Figure 4C, assuming the alpha-catenin dimer is a rigid body.  Dashed red line is theoretical </a:t>
            </a:r>
            <a:r>
              <a:rPr lang="en-US" dirty="0" err="1"/>
              <a:t>Deff</a:t>
            </a:r>
            <a:r>
              <a:rPr lang="en-US" dirty="0"/>
              <a:t>(Q) assuming </a:t>
            </a:r>
            <a:r>
              <a:rPr lang="en-US" dirty="0" err="1"/>
              <a:t>a.a</a:t>
            </a:r>
            <a:r>
              <a:rPr lang="en-US" dirty="0"/>
              <a:t>. 836-906 in the dimer are moving.  </a:t>
            </a:r>
          </a:p>
          <a:p>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16</a:t>
            </a:fld>
            <a:endParaRPr lang="en-US"/>
          </a:p>
        </p:txBody>
      </p:sp>
    </p:spTree>
    <p:extLst>
      <p:ext uri="{BB962C8B-B14F-4D97-AF65-F5344CB8AC3E}">
        <p14:creationId xmlns:p14="http://schemas.microsoft.com/office/powerpoint/2010/main" val="146125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1992">
              <a:defRPr>
                <a:solidFill>
                  <a:schemeClr val="tx1"/>
                </a:solidFill>
                <a:latin typeface="Calibri" panose="020F0502020204030204" pitchFamily="34" charset="0"/>
              </a:defRPr>
            </a:lvl1pPr>
            <a:lvl2pPr marL="785372" indent="-302066" defTabSz="1021992">
              <a:defRPr>
                <a:solidFill>
                  <a:schemeClr val="tx1"/>
                </a:solidFill>
                <a:latin typeface="Calibri" panose="020F0502020204030204" pitchFamily="34" charset="0"/>
              </a:defRPr>
            </a:lvl2pPr>
            <a:lvl3pPr marL="1208265" indent="-241653" defTabSz="1021992">
              <a:defRPr>
                <a:solidFill>
                  <a:schemeClr val="tx1"/>
                </a:solidFill>
                <a:latin typeface="Calibri" panose="020F0502020204030204" pitchFamily="34" charset="0"/>
              </a:defRPr>
            </a:lvl3pPr>
            <a:lvl4pPr marL="1691571" indent="-241653" defTabSz="1021992">
              <a:defRPr>
                <a:solidFill>
                  <a:schemeClr val="tx1"/>
                </a:solidFill>
                <a:latin typeface="Calibri" panose="020F0502020204030204" pitchFamily="34" charset="0"/>
              </a:defRPr>
            </a:lvl4pPr>
            <a:lvl5pPr marL="2174878" indent="-241653" defTabSz="1021992">
              <a:defRPr>
                <a:solidFill>
                  <a:schemeClr val="tx1"/>
                </a:solidFill>
                <a:latin typeface="Calibri" panose="020F0502020204030204" pitchFamily="34" charset="0"/>
              </a:defRPr>
            </a:lvl5pPr>
            <a:lvl6pPr marL="2658184" indent="-241653" defTabSz="1021992" fontAlgn="base">
              <a:spcBef>
                <a:spcPct val="0"/>
              </a:spcBef>
              <a:spcAft>
                <a:spcPct val="0"/>
              </a:spcAft>
              <a:defRPr>
                <a:solidFill>
                  <a:schemeClr val="tx1"/>
                </a:solidFill>
                <a:latin typeface="Calibri" panose="020F0502020204030204" pitchFamily="34" charset="0"/>
              </a:defRPr>
            </a:lvl6pPr>
            <a:lvl7pPr marL="3141490" indent="-241653" defTabSz="1021992" fontAlgn="base">
              <a:spcBef>
                <a:spcPct val="0"/>
              </a:spcBef>
              <a:spcAft>
                <a:spcPct val="0"/>
              </a:spcAft>
              <a:defRPr>
                <a:solidFill>
                  <a:schemeClr val="tx1"/>
                </a:solidFill>
                <a:latin typeface="Calibri" panose="020F0502020204030204" pitchFamily="34" charset="0"/>
              </a:defRPr>
            </a:lvl7pPr>
            <a:lvl8pPr marL="3624796" indent="-241653" defTabSz="1021992" fontAlgn="base">
              <a:spcBef>
                <a:spcPct val="0"/>
              </a:spcBef>
              <a:spcAft>
                <a:spcPct val="0"/>
              </a:spcAft>
              <a:defRPr>
                <a:solidFill>
                  <a:schemeClr val="tx1"/>
                </a:solidFill>
                <a:latin typeface="Calibri" panose="020F0502020204030204" pitchFamily="34" charset="0"/>
              </a:defRPr>
            </a:lvl8pPr>
            <a:lvl9pPr marL="4108102" indent="-241653" defTabSz="102199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D17561-669F-48EF-851D-71F685E4BF91}" type="slidenum">
              <a:rPr lang="en-US" sz="1400">
                <a:latin typeface="Arial" panose="020B0604020202020204" pitchFamily="34" charset="0"/>
              </a:rPr>
              <a:pPr fontAlgn="base">
                <a:spcBef>
                  <a:spcPct val="0"/>
                </a:spcBef>
                <a:spcAft>
                  <a:spcPct val="0"/>
                </a:spcAft>
              </a:pPr>
              <a:t>19</a:t>
            </a:fld>
            <a:endParaRPr lang="en-US" sz="140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1382713" y="757238"/>
            <a:ext cx="5040312" cy="3779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06902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278C1-17B0-433A-A464-2244A068C9C2}" type="slidenum">
              <a:rPr lang="en-US" altLang="en-US"/>
              <a:pPr/>
              <a:t>22</a:t>
            </a:fld>
            <a:endParaRPr lang="en-US" alt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087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24</a:t>
            </a:fld>
            <a:endParaRPr lang="en-US"/>
          </a:p>
        </p:txBody>
      </p:sp>
    </p:spTree>
    <p:extLst>
      <p:ext uri="{BB962C8B-B14F-4D97-AF65-F5344CB8AC3E}">
        <p14:creationId xmlns:p14="http://schemas.microsoft.com/office/powerpoint/2010/main" val="310266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Figure 1.  Alpha-catenin and SEC-SAXS analysis.  (A) Primary structure and domains in alpha-catenin.  (B) SEC-UV of alpha-catenin.  The fractions at elution volume 10.9 ml and 12.5 ml have molecular mass of xx and xx g/</a:t>
            </a:r>
            <a:r>
              <a:rPr lang="en-US" dirty="0" err="1"/>
              <a:t>mol</a:t>
            </a:r>
            <a:r>
              <a:rPr lang="en-US" dirty="0"/>
              <a:t>, respectively, as measured by static light scattering.  (C) SEC-SAXS of the dimer and monomer peaks.  (D) SEC-SAXS of the dimer peak.  (E) SEC-SAXS of the monomer peak.  Note: because (E) used a different SEC column from (C) and (D), the peak positions are shifted.  The arrows in (D) and (E) marked the fractions of SAXS data selected for further analysis as shown Fig. 2 .  </a:t>
            </a:r>
          </a:p>
        </p:txBody>
      </p:sp>
      <p:sp>
        <p:nvSpPr>
          <p:cNvPr id="4" name="Slide Number Placeholder 3"/>
          <p:cNvSpPr>
            <a:spLocks noGrp="1"/>
          </p:cNvSpPr>
          <p:nvPr>
            <p:ph type="sldNum" sz="quarter" idx="10"/>
          </p:nvPr>
        </p:nvSpPr>
        <p:spPr/>
        <p:txBody>
          <a:bodyPr/>
          <a:lstStyle/>
          <a:p>
            <a:fld id="{8A95140D-AD9C-485F-8F9B-CEEDC0631170}" type="slidenum">
              <a:rPr lang="en-US" smtClean="0"/>
              <a:t>3</a:t>
            </a:fld>
            <a:endParaRPr lang="en-US"/>
          </a:p>
        </p:txBody>
      </p:sp>
    </p:spTree>
    <p:extLst>
      <p:ext uri="{BB962C8B-B14F-4D97-AF65-F5344CB8AC3E}">
        <p14:creationId xmlns:p14="http://schemas.microsoft.com/office/powerpoint/2010/main" val="96701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Figure 2. </a:t>
            </a:r>
            <a:r>
              <a:rPr lang="en-US" dirty="0"/>
              <a:t>(A) SEC-SAXS of the dimer (black) and monomer fractions (red).  (B) P(r)s of dimer and monomer calculated from SAXS data. (C) Comparing P(r) of the SEC-SAXS monomer fraction (red open circle) with that calculated from crystal structure (one of the 4IGG protomers) after the disordered regions were reconstructed (red line). (D) Comparing P(r) of the SEC-SAXS dimer fraction (black open circle) with that calculated from crystal structure (PDB: 4IGG) after the disordered regions were reconstructed in the PDB file (black line). </a:t>
            </a:r>
          </a:p>
          <a:p>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4</a:t>
            </a:fld>
            <a:endParaRPr lang="en-US"/>
          </a:p>
        </p:txBody>
      </p:sp>
    </p:spTree>
    <p:extLst>
      <p:ext uri="{BB962C8B-B14F-4D97-AF65-F5344CB8AC3E}">
        <p14:creationId xmlns:p14="http://schemas.microsoft.com/office/powerpoint/2010/main" val="84699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Figure 3. </a:t>
            </a:r>
            <a:r>
              <a:rPr lang="en-US" b="0" dirty="0"/>
              <a:t>Solution structures of alpha-catenin monomer .  (A) Structural models generated from SASSIE Monte Carlo simulation with best fit to the monomer fraction of experimental SEC-SAXS data (green and blue lines), with chi</a:t>
            </a:r>
            <a:r>
              <a:rPr lang="en-US" b="0" baseline="30000" dirty="0"/>
              <a:t>2</a:t>
            </a:r>
            <a:r>
              <a:rPr lang="en-US" b="0" baseline="0" dirty="0"/>
              <a:t>&lt;0.98.</a:t>
            </a:r>
            <a:r>
              <a:rPr lang="en-US" b="0" dirty="0"/>
              <a:t> (B) </a:t>
            </a:r>
            <a:r>
              <a:rPr lang="en-US" sz="1300" dirty="0"/>
              <a:t>Chi square of the fits of generated models to the monomer SEC-SAXS data.  </a:t>
            </a:r>
            <a:r>
              <a:rPr lang="en-US" b="0" dirty="0"/>
              <a:t>(C) Two structural models of open and closed alpha-catenin monomer with best fit to the experimental SAXS data.  </a:t>
            </a:r>
          </a:p>
        </p:txBody>
      </p:sp>
      <p:sp>
        <p:nvSpPr>
          <p:cNvPr id="4" name="Slide Number Placeholder 3"/>
          <p:cNvSpPr>
            <a:spLocks noGrp="1"/>
          </p:cNvSpPr>
          <p:nvPr>
            <p:ph type="sldNum" sz="quarter" idx="10"/>
          </p:nvPr>
        </p:nvSpPr>
        <p:spPr/>
        <p:txBody>
          <a:bodyPr/>
          <a:lstStyle/>
          <a:p>
            <a:fld id="{8A95140D-AD9C-485F-8F9B-CEEDC0631170}" type="slidenum">
              <a:rPr lang="en-US" smtClean="0"/>
              <a:t>5</a:t>
            </a:fld>
            <a:endParaRPr lang="en-US"/>
          </a:p>
        </p:txBody>
      </p:sp>
    </p:spTree>
    <p:extLst>
      <p:ext uri="{BB962C8B-B14F-4D97-AF65-F5344CB8AC3E}">
        <p14:creationId xmlns:p14="http://schemas.microsoft.com/office/powerpoint/2010/main" val="323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  Solution structure of alpha-catenin dimer.  </a:t>
            </a:r>
            <a:r>
              <a:rPr lang="en-US" b="0" dirty="0"/>
              <a:t>(A) A representative structural model generated from SASSIE Monte Carlo simulation with best fit to the dimer fraction of SEC-SAXS data (red line) with Chi</a:t>
            </a:r>
            <a:r>
              <a:rPr lang="en-US" b="0" baseline="30000" dirty="0"/>
              <a:t>2</a:t>
            </a:r>
            <a:r>
              <a:rPr lang="en-US" b="0" baseline="0" dirty="0"/>
              <a:t>&lt;1.21</a:t>
            </a:r>
            <a:r>
              <a:rPr lang="en-US" b="0" dirty="0"/>
              <a:t>. (B) </a:t>
            </a:r>
            <a:r>
              <a:rPr lang="en-US" sz="1300" dirty="0"/>
              <a:t>Chi square of the fits of generated models to the dimer SEC-SAXS data.  Two rounds of simulations are performed in order to minimize the Chi.  (C) A representative alpha-catenin dimer with minimized chi square. </a:t>
            </a:r>
            <a:endParaRPr lang="en-US" b="1" dirty="0"/>
          </a:p>
        </p:txBody>
      </p:sp>
      <p:sp>
        <p:nvSpPr>
          <p:cNvPr id="4" name="Slide Number Placeholder 3"/>
          <p:cNvSpPr>
            <a:spLocks noGrp="1"/>
          </p:cNvSpPr>
          <p:nvPr>
            <p:ph type="sldNum" sz="quarter" idx="10"/>
          </p:nvPr>
        </p:nvSpPr>
        <p:spPr/>
        <p:txBody>
          <a:bodyPr/>
          <a:lstStyle/>
          <a:p>
            <a:fld id="{8A95140D-AD9C-485F-8F9B-CEEDC0631170}" type="slidenum">
              <a:rPr lang="en-US" smtClean="0"/>
              <a:t>6</a:t>
            </a:fld>
            <a:endParaRPr lang="en-US"/>
          </a:p>
        </p:txBody>
      </p:sp>
    </p:spTree>
    <p:extLst>
      <p:ext uri="{BB962C8B-B14F-4D97-AF65-F5344CB8AC3E}">
        <p14:creationId xmlns:p14="http://schemas.microsoft.com/office/powerpoint/2010/main" val="364339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Figure 6.  </a:t>
            </a:r>
            <a:r>
              <a:rPr lang="en-US" dirty="0"/>
              <a:t>(A) Contrast-matched SANS on the </a:t>
            </a:r>
            <a:r>
              <a:rPr lang="en-US" baseline="30000" dirty="0" err="1"/>
              <a:t>d</a:t>
            </a:r>
            <a:r>
              <a:rPr lang="en-US" baseline="0" dirty="0" err="1"/>
              <a:t>alpha-catenin</a:t>
            </a:r>
            <a:r>
              <a:rPr lang="en-US" sz="1200" kern="1200" dirty="0" err="1">
                <a:solidFill>
                  <a:schemeClr val="tx1"/>
                </a:solidFill>
                <a:latin typeface="+mn-lt"/>
                <a:ea typeface="+mn-ea"/>
                <a:cs typeface="+mn-cs"/>
              </a:rPr>
              <a:t>·F-actin</a:t>
            </a:r>
            <a:r>
              <a:rPr lang="en-US" sz="1200" kern="1200" dirty="0">
                <a:solidFill>
                  <a:schemeClr val="tx1"/>
                </a:solidFill>
                <a:latin typeface="+mn-lt"/>
                <a:ea typeface="+mn-ea"/>
                <a:cs typeface="+mn-cs"/>
              </a:rPr>
              <a:t> complex in 100% D2O buffer at the matching point of </a:t>
            </a:r>
            <a:r>
              <a:rPr lang="en-US" sz="1200" kern="1200" baseline="30000" dirty="0" err="1">
                <a:solidFill>
                  <a:schemeClr val="tx1"/>
                </a:solidFill>
                <a:latin typeface="+mn-lt"/>
                <a:ea typeface="+mn-ea"/>
                <a:cs typeface="+mn-cs"/>
              </a:rPr>
              <a:t>d</a:t>
            </a:r>
            <a:r>
              <a:rPr lang="en-US" sz="1200" kern="1200" dirty="0" err="1">
                <a:solidFill>
                  <a:schemeClr val="tx1"/>
                </a:solidFill>
                <a:latin typeface="+mn-lt"/>
                <a:ea typeface="+mn-ea"/>
                <a:cs typeface="+mn-cs"/>
              </a:rPr>
              <a:t>alpha</a:t>
            </a:r>
            <a:r>
              <a:rPr lang="en-US" sz="1200" kern="1200" dirty="0">
                <a:solidFill>
                  <a:schemeClr val="tx1"/>
                </a:solidFill>
                <a:latin typeface="+mn-lt"/>
                <a:ea typeface="+mn-ea"/>
                <a:cs typeface="+mn-cs"/>
              </a:rPr>
              <a:t>-catenin. The three panels are the scattering of the complex at different Actin to </a:t>
            </a:r>
            <a:r>
              <a:rPr lang="en-US" sz="1200" kern="1200" baseline="30000" dirty="0" err="1">
                <a:solidFill>
                  <a:schemeClr val="tx1"/>
                </a:solidFill>
                <a:latin typeface="+mn-lt"/>
                <a:ea typeface="+mn-ea"/>
                <a:cs typeface="+mn-cs"/>
              </a:rPr>
              <a:t>d</a:t>
            </a:r>
            <a:r>
              <a:rPr lang="en-US" sz="1200" kern="1200" baseline="0" dirty="0" err="1">
                <a:solidFill>
                  <a:schemeClr val="tx1"/>
                </a:solidFill>
                <a:latin typeface="+mn-lt"/>
                <a:ea typeface="+mn-ea"/>
                <a:cs typeface="+mn-cs"/>
              </a:rPr>
              <a:t>alphacatenin</a:t>
            </a:r>
            <a:r>
              <a:rPr lang="en-US" sz="1200" kern="1200" baseline="0" dirty="0">
                <a:solidFill>
                  <a:schemeClr val="tx1"/>
                </a:solidFill>
                <a:latin typeface="+mn-lt"/>
                <a:ea typeface="+mn-ea"/>
                <a:cs typeface="+mn-cs"/>
              </a:rPr>
              <a:t> molar ratios, with distinct correlation peak appears at molar ratio=3.8. </a:t>
            </a:r>
            <a:r>
              <a:rPr lang="en-US" sz="1200" kern="1200" dirty="0">
                <a:solidFill>
                  <a:schemeClr val="tx1"/>
                </a:solidFill>
                <a:latin typeface="+mn-lt"/>
                <a:ea typeface="+mn-ea"/>
                <a:cs typeface="+mn-cs"/>
              </a:rPr>
              <a:t>The actin concentration is  kept at 81.5 </a:t>
            </a:r>
            <a:r>
              <a:rPr lang="en-US" sz="1200" kern="1200" dirty="0" err="1">
                <a:solidFill>
                  <a:schemeClr val="tx1"/>
                </a:solidFill>
                <a:latin typeface="+mn-lt"/>
                <a:ea typeface="+mn-ea"/>
                <a:cs typeface="+mn-cs"/>
              </a:rPr>
              <a:t>microM</a:t>
            </a:r>
            <a:r>
              <a:rPr lang="en-US" sz="1200" kern="1200" dirty="0">
                <a:solidFill>
                  <a:schemeClr val="tx1"/>
                </a:solidFill>
                <a:latin typeface="+mn-lt"/>
                <a:ea typeface="+mn-ea"/>
                <a:cs typeface="+mn-cs"/>
              </a:rPr>
              <a:t> in all three panels.  </a:t>
            </a:r>
            <a:r>
              <a:rPr lang="en-US" sz="1200" kern="1200" baseline="0" dirty="0">
                <a:solidFill>
                  <a:schemeClr val="tx1"/>
                </a:solidFill>
                <a:latin typeface="+mn-lt"/>
                <a:ea typeface="+mn-ea"/>
                <a:cs typeface="+mn-cs"/>
              </a:rPr>
              <a:t>(B) The structure factor S(Q) of the F-actin bundle, generated by normalizing the I(Q) at molar ratio =3.8 (bottom panel) by the I(Q) at molar ratio=15.1 (top panel).  (C) EM image of alpha-catenin assembled F-</a:t>
            </a:r>
            <a:r>
              <a:rPr lang="en-US" sz="1200" kern="1200" baseline="0" dirty="0" err="1">
                <a:solidFill>
                  <a:schemeClr val="tx1"/>
                </a:solidFill>
                <a:latin typeface="+mn-lt"/>
                <a:ea typeface="+mn-ea"/>
                <a:cs typeface="+mn-cs"/>
              </a:rPr>
              <a:t>acitn</a:t>
            </a:r>
            <a:r>
              <a:rPr lang="en-US" sz="1200" kern="1200" baseline="0" dirty="0">
                <a:solidFill>
                  <a:schemeClr val="tx1"/>
                </a:solidFill>
                <a:latin typeface="+mn-lt"/>
                <a:ea typeface="+mn-ea"/>
                <a:cs typeface="+mn-cs"/>
              </a:rPr>
              <a:t> bundle.  (D) a structural model of alpha-catenin dimer between two actin filament.     </a:t>
            </a:r>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7</a:t>
            </a:fld>
            <a:endParaRPr lang="en-US"/>
          </a:p>
        </p:txBody>
      </p:sp>
    </p:spTree>
    <p:extLst>
      <p:ext uri="{BB962C8B-B14F-4D97-AF65-F5344CB8AC3E}">
        <p14:creationId xmlns:p14="http://schemas.microsoft.com/office/powerpoint/2010/main" val="304001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Figure 5.  </a:t>
            </a:r>
            <a:r>
              <a:rPr lang="en-US" dirty="0"/>
              <a:t>(A) Contrast-matched SANS on the </a:t>
            </a:r>
            <a:r>
              <a:rPr lang="en-US" baseline="30000" dirty="0" err="1"/>
              <a:t>d</a:t>
            </a:r>
            <a:r>
              <a:rPr lang="en-US" baseline="0" dirty="0" err="1"/>
              <a:t>alpha-catenin</a:t>
            </a:r>
            <a:r>
              <a:rPr lang="en-US" sz="1300" dirty="0" err="1"/>
              <a:t>·F-actin</a:t>
            </a:r>
            <a:r>
              <a:rPr lang="en-US" sz="1300" dirty="0"/>
              <a:t> complex in 40% D2O buffer at the matching point of F-actin (black filled square).  The red line is the fit of the structural model shown in (D).  The concentration of </a:t>
            </a:r>
            <a:r>
              <a:rPr lang="en-US" baseline="30000" dirty="0" err="1"/>
              <a:t>d</a:t>
            </a:r>
            <a:r>
              <a:rPr lang="en-US" baseline="0" dirty="0" err="1"/>
              <a:t>alpha</a:t>
            </a:r>
            <a:r>
              <a:rPr lang="en-US" baseline="0" dirty="0"/>
              <a:t>-catenin is about 1.74 mg/ml.  The concentration of actin is about 5 mg/ml. </a:t>
            </a:r>
            <a:r>
              <a:rPr lang="en-US" sz="1300" dirty="0"/>
              <a:t> The </a:t>
            </a:r>
            <a:r>
              <a:rPr lang="en-US" sz="1300" dirty="0" err="1"/>
              <a:t>actin:dalpha-catenin</a:t>
            </a:r>
            <a:r>
              <a:rPr lang="en-US" sz="1300" dirty="0"/>
              <a:t> molar ratio is 6.8:1.  (B) P(r) of the complex in 40% D2O, which corresponds to the conformational of </a:t>
            </a:r>
            <a:r>
              <a:rPr lang="en-US" sz="1300" baseline="30000" dirty="0" err="1"/>
              <a:t>d</a:t>
            </a:r>
            <a:r>
              <a:rPr lang="en-US" sz="1300" dirty="0" err="1"/>
              <a:t>alpha</a:t>
            </a:r>
            <a:r>
              <a:rPr lang="en-US" sz="1300" dirty="0"/>
              <a:t>-catenin (filled black square) as compared to alpha-catenin dimer in solution from SEC-SAXS (open square).  (C) Chi</a:t>
            </a:r>
            <a:r>
              <a:rPr lang="en-US" sz="1300" baseline="30000" dirty="0"/>
              <a:t>2</a:t>
            </a:r>
            <a:r>
              <a:rPr lang="en-US" sz="1300" dirty="0"/>
              <a:t> of the fit of SASSIE Monte Carlo generated structures to the SANS data in 40% D2O buffer.  (D) a representative structural model with that fit to the experimental SANS data with chi2&lt;0.9.</a:t>
            </a:r>
          </a:p>
          <a:p>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9</a:t>
            </a:fld>
            <a:endParaRPr lang="en-US"/>
          </a:p>
        </p:txBody>
      </p:sp>
    </p:spTree>
    <p:extLst>
      <p:ext uri="{BB962C8B-B14F-4D97-AF65-F5344CB8AC3E}">
        <p14:creationId xmlns:p14="http://schemas.microsoft.com/office/powerpoint/2010/main" val="54587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a:t>Figure 6.  </a:t>
            </a:r>
            <a:r>
              <a:rPr lang="en-US" dirty="0"/>
              <a:t>(A) Contrast-matched SANS on the </a:t>
            </a:r>
            <a:r>
              <a:rPr lang="en-US" baseline="30000" dirty="0" err="1"/>
              <a:t>d</a:t>
            </a:r>
            <a:r>
              <a:rPr lang="en-US" baseline="0" dirty="0" err="1"/>
              <a:t>alpha-catenin</a:t>
            </a:r>
            <a:r>
              <a:rPr lang="en-US" sz="1300" dirty="0" err="1"/>
              <a:t>·F-actin</a:t>
            </a:r>
            <a:r>
              <a:rPr lang="en-US" sz="1300" dirty="0"/>
              <a:t> complex in 100% D2O buffer at the matching point of </a:t>
            </a:r>
            <a:r>
              <a:rPr lang="en-US" sz="1300" baseline="30000" dirty="0" err="1"/>
              <a:t>d</a:t>
            </a:r>
            <a:r>
              <a:rPr lang="en-US" sz="1300" dirty="0" err="1"/>
              <a:t>alpha</a:t>
            </a:r>
            <a:r>
              <a:rPr lang="en-US" sz="1300" dirty="0"/>
              <a:t>-catenin. The three panels are the scattering of the complex at different Actin to </a:t>
            </a:r>
            <a:r>
              <a:rPr lang="en-US" sz="1300" baseline="30000" dirty="0" err="1"/>
              <a:t>d</a:t>
            </a:r>
            <a:r>
              <a:rPr lang="en-US" sz="1300" dirty="0" err="1"/>
              <a:t>alphacatenin</a:t>
            </a:r>
            <a:r>
              <a:rPr lang="en-US" sz="1300" dirty="0"/>
              <a:t> molar ratios, with distinct correlation peak appears at molar ratio=3.8. The actin concentration is  kept at 81.5 </a:t>
            </a:r>
            <a:r>
              <a:rPr lang="en-US" sz="1300" dirty="0" err="1"/>
              <a:t>microM</a:t>
            </a:r>
            <a:r>
              <a:rPr lang="en-US" sz="1300" dirty="0"/>
              <a:t> in all three panels.  (B) The structure factor S(Q) of the F-actin bundle, generated by normalizing the I(Q) at molar ratio =3.8 (bottom panel) by the I(Q) at molar ratio=15.1 (top panel).  (C) EM image of alpha-catenin assembled F-</a:t>
            </a:r>
            <a:r>
              <a:rPr lang="en-US" sz="1300" dirty="0" err="1"/>
              <a:t>acitn</a:t>
            </a:r>
            <a:r>
              <a:rPr lang="en-US" sz="1300" dirty="0"/>
              <a:t> bundle.  (D) a structural model of alpha-catenin dimer between two actin filament.     </a:t>
            </a:r>
            <a:endParaRPr lang="en-US" dirty="0"/>
          </a:p>
        </p:txBody>
      </p:sp>
      <p:sp>
        <p:nvSpPr>
          <p:cNvPr id="4" name="Slide Number Placeholder 3"/>
          <p:cNvSpPr>
            <a:spLocks noGrp="1"/>
          </p:cNvSpPr>
          <p:nvPr>
            <p:ph type="sldNum" sz="quarter" idx="10"/>
          </p:nvPr>
        </p:nvSpPr>
        <p:spPr/>
        <p:txBody>
          <a:bodyPr/>
          <a:lstStyle/>
          <a:p>
            <a:fld id="{8A95140D-AD9C-485F-8F9B-CEEDC0631170}" type="slidenum">
              <a:rPr lang="en-US" smtClean="0"/>
              <a:t>10</a:t>
            </a:fld>
            <a:endParaRPr lang="en-US"/>
          </a:p>
        </p:txBody>
      </p:sp>
    </p:spTree>
    <p:extLst>
      <p:ext uri="{BB962C8B-B14F-4D97-AF65-F5344CB8AC3E}">
        <p14:creationId xmlns:p14="http://schemas.microsoft.com/office/powerpoint/2010/main" val="304001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1992">
              <a:defRPr>
                <a:solidFill>
                  <a:schemeClr val="tx1"/>
                </a:solidFill>
                <a:latin typeface="Calibri" panose="020F0502020204030204" pitchFamily="34" charset="0"/>
              </a:defRPr>
            </a:lvl1pPr>
            <a:lvl2pPr marL="785372" indent="-302066" defTabSz="1021992">
              <a:defRPr>
                <a:solidFill>
                  <a:schemeClr val="tx1"/>
                </a:solidFill>
                <a:latin typeface="Calibri" panose="020F0502020204030204" pitchFamily="34" charset="0"/>
              </a:defRPr>
            </a:lvl2pPr>
            <a:lvl3pPr marL="1208265" indent="-241653" defTabSz="1021992">
              <a:defRPr>
                <a:solidFill>
                  <a:schemeClr val="tx1"/>
                </a:solidFill>
                <a:latin typeface="Calibri" panose="020F0502020204030204" pitchFamily="34" charset="0"/>
              </a:defRPr>
            </a:lvl3pPr>
            <a:lvl4pPr marL="1691571" indent="-241653" defTabSz="1021992">
              <a:defRPr>
                <a:solidFill>
                  <a:schemeClr val="tx1"/>
                </a:solidFill>
                <a:latin typeface="Calibri" panose="020F0502020204030204" pitchFamily="34" charset="0"/>
              </a:defRPr>
            </a:lvl4pPr>
            <a:lvl5pPr marL="2174878" indent="-241653" defTabSz="1021992">
              <a:defRPr>
                <a:solidFill>
                  <a:schemeClr val="tx1"/>
                </a:solidFill>
                <a:latin typeface="Calibri" panose="020F0502020204030204" pitchFamily="34" charset="0"/>
              </a:defRPr>
            </a:lvl5pPr>
            <a:lvl6pPr marL="2658184" indent="-241653" defTabSz="1021992" fontAlgn="base">
              <a:spcBef>
                <a:spcPct val="0"/>
              </a:spcBef>
              <a:spcAft>
                <a:spcPct val="0"/>
              </a:spcAft>
              <a:defRPr>
                <a:solidFill>
                  <a:schemeClr val="tx1"/>
                </a:solidFill>
                <a:latin typeface="Calibri" panose="020F0502020204030204" pitchFamily="34" charset="0"/>
              </a:defRPr>
            </a:lvl6pPr>
            <a:lvl7pPr marL="3141490" indent="-241653" defTabSz="1021992" fontAlgn="base">
              <a:spcBef>
                <a:spcPct val="0"/>
              </a:spcBef>
              <a:spcAft>
                <a:spcPct val="0"/>
              </a:spcAft>
              <a:defRPr>
                <a:solidFill>
                  <a:schemeClr val="tx1"/>
                </a:solidFill>
                <a:latin typeface="Calibri" panose="020F0502020204030204" pitchFamily="34" charset="0"/>
              </a:defRPr>
            </a:lvl7pPr>
            <a:lvl8pPr marL="3624796" indent="-241653" defTabSz="1021992" fontAlgn="base">
              <a:spcBef>
                <a:spcPct val="0"/>
              </a:spcBef>
              <a:spcAft>
                <a:spcPct val="0"/>
              </a:spcAft>
              <a:defRPr>
                <a:solidFill>
                  <a:schemeClr val="tx1"/>
                </a:solidFill>
                <a:latin typeface="Calibri" panose="020F0502020204030204" pitchFamily="34" charset="0"/>
              </a:defRPr>
            </a:lvl8pPr>
            <a:lvl9pPr marL="4108102" indent="-241653" defTabSz="102199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7BDCAE-26CA-453E-AF57-0FEFB6801D72}" type="slidenum">
              <a:rPr lang="en-US" sz="1400">
                <a:latin typeface="Arial" panose="020B0604020202020204" pitchFamily="34" charset="0"/>
              </a:rPr>
              <a:pPr fontAlgn="base">
                <a:spcBef>
                  <a:spcPct val="0"/>
                </a:spcBef>
                <a:spcAft>
                  <a:spcPct val="0"/>
                </a:spcAft>
              </a:pPr>
              <a:t>12</a:t>
            </a:fld>
            <a:endParaRPr lang="en-US" sz="1400">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Arial" panose="020B0604020202020204" pitchFamily="34" charset="0"/>
            </a:endParaRPr>
          </a:p>
        </p:txBody>
      </p:sp>
    </p:spTree>
    <p:extLst>
      <p:ext uri="{BB962C8B-B14F-4D97-AF65-F5344CB8AC3E}">
        <p14:creationId xmlns:p14="http://schemas.microsoft.com/office/powerpoint/2010/main" val="66717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2D8652-BE13-49C1-A846-B04B25D546D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279673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D8652-BE13-49C1-A846-B04B25D546D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364729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D8652-BE13-49C1-A846-B04B25D546D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27465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D8652-BE13-49C1-A846-B04B25D546D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204925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D8652-BE13-49C1-A846-B04B25D546D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339220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D8652-BE13-49C1-A846-B04B25D546D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17957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D8652-BE13-49C1-A846-B04B25D546D0}"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219025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D8652-BE13-49C1-A846-B04B25D546D0}"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255245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D8652-BE13-49C1-A846-B04B25D546D0}"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338451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8652-BE13-49C1-A846-B04B25D546D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360798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8652-BE13-49C1-A846-B04B25D546D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4510-09FF-405E-93E0-C80E59552ABB}" type="slidenum">
              <a:rPr lang="en-US" smtClean="0"/>
              <a:t>‹#›</a:t>
            </a:fld>
            <a:endParaRPr lang="en-US"/>
          </a:p>
        </p:txBody>
      </p:sp>
    </p:spTree>
    <p:extLst>
      <p:ext uri="{BB962C8B-B14F-4D97-AF65-F5344CB8AC3E}">
        <p14:creationId xmlns:p14="http://schemas.microsoft.com/office/powerpoint/2010/main" val="6291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D8652-BE13-49C1-A846-B04B25D546D0}" type="datetimeFigureOut">
              <a:rPr lang="en-US" smtClean="0"/>
              <a:t>5/2/2019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D4510-09FF-405E-93E0-C80E59552ABB}" type="slidenum">
              <a:rPr lang="en-US" smtClean="0"/>
              <a:t>‹#›</a:t>
            </a:fld>
            <a:endParaRPr lang="en-US"/>
          </a:p>
        </p:txBody>
      </p:sp>
    </p:spTree>
    <p:extLst>
      <p:ext uri="{BB962C8B-B14F-4D97-AF65-F5344CB8AC3E}">
        <p14:creationId xmlns:p14="http://schemas.microsoft.com/office/powerpoint/2010/main" val="426542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8.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2.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8.wmf"/><Relationship Id="rId4" Type="http://schemas.openxmlformats.org/officeDocument/2006/relationships/oleObject" Target="../embeddings/oleObject17.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jpg"/><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7.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9.bin"/><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69850" y="833564"/>
            <a:ext cx="9074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000" b="1" dirty="0">
                <a:solidFill>
                  <a:srgbClr val="C00000"/>
                </a:solidFill>
              </a:rPr>
              <a:t>α-catenin structure and nanoscale dynamics </a:t>
            </a:r>
          </a:p>
          <a:p>
            <a:pPr algn="ctr"/>
            <a:r>
              <a:rPr lang="en-US" sz="3000" b="1" dirty="0">
                <a:solidFill>
                  <a:srgbClr val="C00000"/>
                </a:solidFill>
              </a:rPr>
              <a:t>in solution and in complex with F-actin</a:t>
            </a:r>
          </a:p>
        </p:txBody>
      </p:sp>
      <p:sp>
        <p:nvSpPr>
          <p:cNvPr id="3075" name="TextBox 2"/>
          <p:cNvSpPr txBox="1">
            <a:spLocks noChangeArrowheads="1"/>
          </p:cNvSpPr>
          <p:nvPr/>
        </p:nvSpPr>
        <p:spPr bwMode="auto">
          <a:xfrm>
            <a:off x="746605" y="2425487"/>
            <a:ext cx="772064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b="1" dirty="0"/>
              <a:t>Zimei Bu</a:t>
            </a:r>
          </a:p>
          <a:p>
            <a:pPr algn="ctr" eaLnBrk="1" hangingPunct="1"/>
            <a:endParaRPr lang="en-US" sz="2800" b="1" dirty="0"/>
          </a:p>
          <a:p>
            <a:pPr algn="ctr" eaLnBrk="1" hangingPunct="1"/>
            <a:r>
              <a:rPr lang="en-US" sz="2800" b="1" dirty="0"/>
              <a:t>City College of New York</a:t>
            </a:r>
          </a:p>
          <a:p>
            <a:pPr algn="ctr" eaLnBrk="1" hangingPunct="1"/>
            <a:endParaRPr lang="en-US" sz="2800" b="1" dirty="0"/>
          </a:p>
          <a:p>
            <a:pPr algn="ctr" eaLnBrk="1" hangingPunct="1"/>
            <a:r>
              <a:rPr lang="en-US" sz="2800" b="1" dirty="0"/>
              <a:t>May, 2019</a:t>
            </a:r>
            <a:endParaRPr lang="en-US" dirty="0"/>
          </a:p>
          <a:p>
            <a:r>
              <a:rPr lang="en-US" b="1" dirty="0"/>
              <a:t> </a:t>
            </a:r>
            <a:endParaRPr lang="en-US" dirty="0"/>
          </a:p>
          <a:p>
            <a:pPr algn="ctr" eaLnBrk="1" hangingPunct="1"/>
            <a:endParaRPr lang="en-US" sz="2800" b="1" dirty="0"/>
          </a:p>
          <a:p>
            <a:pPr algn="ctr" eaLnBrk="1" hangingPunct="1"/>
            <a:endParaRPr lang="en-US" sz="2800" b="1" dirty="0"/>
          </a:p>
        </p:txBody>
      </p:sp>
    </p:spTree>
    <p:extLst>
      <p:ext uri="{BB962C8B-B14F-4D97-AF65-F5344CB8AC3E}">
        <p14:creationId xmlns:p14="http://schemas.microsoft.com/office/powerpoint/2010/main" val="110709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a:extLst>
              <a:ext uri="{FF2B5EF4-FFF2-40B4-BE49-F238E27FC236}">
                <a16:creationId xmlns:a16="http://schemas.microsoft.com/office/drawing/2014/main" id="{6BF30062-149C-4D21-809C-C4A1E1EE3FA4}"/>
              </a:ext>
            </a:extLst>
          </p:cNvPr>
          <p:cNvGraphicFramePr>
            <a:graphicFrameLocks noChangeAspect="1"/>
          </p:cNvGraphicFramePr>
          <p:nvPr>
            <p:extLst>
              <p:ext uri="{D42A27DB-BD31-4B8C-83A1-F6EECF244321}">
                <p14:modId xmlns:p14="http://schemas.microsoft.com/office/powerpoint/2010/main" val="3843622152"/>
              </p:ext>
            </p:extLst>
          </p:nvPr>
        </p:nvGraphicFramePr>
        <p:xfrm>
          <a:off x="108939" y="477346"/>
          <a:ext cx="3893527" cy="6228967"/>
        </p:xfrm>
        <a:graphic>
          <a:graphicData uri="http://schemas.openxmlformats.org/presentationml/2006/ole">
            <mc:AlternateContent xmlns:mc="http://schemas.openxmlformats.org/markup-compatibility/2006">
              <mc:Choice xmlns:v="urn:schemas-microsoft-com:vml" Requires="v">
                <p:oleObj spid="_x0000_s11448" name="Graph" r:id="rId4" imgW="3657600" imgH="5852160" progId="Origin50.Graph">
                  <p:embed/>
                </p:oleObj>
              </mc:Choice>
              <mc:Fallback>
                <p:oleObj name="Graph" r:id="rId4" imgW="3657600" imgH="5852160" progId="Origin50.Graph">
                  <p:embed/>
                  <p:pic>
                    <p:nvPicPr>
                      <p:cNvPr id="0" name=""/>
                      <p:cNvPicPr/>
                      <p:nvPr/>
                    </p:nvPicPr>
                    <p:blipFill>
                      <a:blip r:embed="rId5"/>
                      <a:stretch>
                        <a:fillRect/>
                      </a:stretch>
                    </p:blipFill>
                    <p:spPr>
                      <a:xfrm>
                        <a:off x="108939" y="477346"/>
                        <a:ext cx="3893527" cy="622896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7789CD8C-B0DC-4122-A7B6-0732776BCC36}"/>
              </a:ext>
            </a:extLst>
          </p:cNvPr>
          <p:cNvSpPr txBox="1"/>
          <p:nvPr/>
        </p:nvSpPr>
        <p:spPr>
          <a:xfrm flipH="1">
            <a:off x="108939" y="824556"/>
            <a:ext cx="1807188" cy="400110"/>
          </a:xfrm>
          <a:prstGeom prst="rect">
            <a:avLst/>
          </a:prstGeom>
          <a:noFill/>
        </p:spPr>
        <p:txBody>
          <a:bodyPr wrap="square" rtlCol="0">
            <a:spAutoFit/>
          </a:bodyPr>
          <a:lstStyle/>
          <a:p>
            <a:r>
              <a:rPr lang="en-US" sz="2000" b="1" dirty="0"/>
              <a:t>A</a:t>
            </a:r>
          </a:p>
        </p:txBody>
      </p:sp>
      <p:sp>
        <p:nvSpPr>
          <p:cNvPr id="9" name="TextBox 8">
            <a:extLst>
              <a:ext uri="{FF2B5EF4-FFF2-40B4-BE49-F238E27FC236}">
                <a16:creationId xmlns:a16="http://schemas.microsoft.com/office/drawing/2014/main" id="{89D32A23-AD66-4574-87CB-CDB9777520CB}"/>
              </a:ext>
            </a:extLst>
          </p:cNvPr>
          <p:cNvSpPr txBox="1"/>
          <p:nvPr/>
        </p:nvSpPr>
        <p:spPr>
          <a:xfrm flipH="1">
            <a:off x="4613007" y="585684"/>
            <a:ext cx="2205632" cy="369332"/>
          </a:xfrm>
          <a:prstGeom prst="rect">
            <a:avLst/>
          </a:prstGeom>
          <a:noFill/>
        </p:spPr>
        <p:txBody>
          <a:bodyPr wrap="square" rtlCol="0">
            <a:spAutoFit/>
          </a:bodyPr>
          <a:lstStyle/>
          <a:p>
            <a:r>
              <a:rPr lang="en-US" b="1" dirty="0"/>
              <a:t>B</a:t>
            </a:r>
          </a:p>
        </p:txBody>
      </p:sp>
      <p:sp>
        <p:nvSpPr>
          <p:cNvPr id="10" name="TextBox 9">
            <a:extLst>
              <a:ext uri="{FF2B5EF4-FFF2-40B4-BE49-F238E27FC236}">
                <a16:creationId xmlns:a16="http://schemas.microsoft.com/office/drawing/2014/main" id="{4E624937-7BEB-47DB-92C6-469D6D0A1E10}"/>
              </a:ext>
            </a:extLst>
          </p:cNvPr>
          <p:cNvSpPr txBox="1"/>
          <p:nvPr/>
        </p:nvSpPr>
        <p:spPr>
          <a:xfrm flipH="1">
            <a:off x="4413771" y="3261873"/>
            <a:ext cx="2799869" cy="461665"/>
          </a:xfrm>
          <a:prstGeom prst="rect">
            <a:avLst/>
          </a:prstGeom>
          <a:noFill/>
        </p:spPr>
        <p:txBody>
          <a:bodyPr wrap="square" rtlCol="0">
            <a:spAutoFit/>
          </a:bodyPr>
          <a:lstStyle/>
          <a:p>
            <a:r>
              <a:rPr lang="en-US" sz="2400" b="1" dirty="0"/>
              <a:t>C</a:t>
            </a:r>
          </a:p>
        </p:txBody>
      </p:sp>
      <p:cxnSp>
        <p:nvCxnSpPr>
          <p:cNvPr id="4" name="Straight Arrow Connector 3">
            <a:extLst>
              <a:ext uri="{FF2B5EF4-FFF2-40B4-BE49-F238E27FC236}">
                <a16:creationId xmlns:a16="http://schemas.microsoft.com/office/drawing/2014/main" id="{AA41231C-DF7E-447B-9F91-DBBF0F9B2EC7}"/>
              </a:ext>
            </a:extLst>
          </p:cNvPr>
          <p:cNvCxnSpPr>
            <a:cxnSpLocks/>
          </p:cNvCxnSpPr>
          <p:nvPr/>
        </p:nvCxnSpPr>
        <p:spPr>
          <a:xfrm flipH="1">
            <a:off x="1212416" y="4611801"/>
            <a:ext cx="102172" cy="23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1D5BB533-181C-4E3A-B344-3E46754A2A25}"/>
              </a:ext>
            </a:extLst>
          </p:cNvPr>
          <p:cNvGraphicFramePr>
            <a:graphicFrameLocks noChangeAspect="1"/>
          </p:cNvGraphicFramePr>
          <p:nvPr>
            <p:extLst>
              <p:ext uri="{D42A27DB-BD31-4B8C-83A1-F6EECF244321}">
                <p14:modId xmlns:p14="http://schemas.microsoft.com/office/powerpoint/2010/main" val="906435928"/>
              </p:ext>
            </p:extLst>
          </p:nvPr>
        </p:nvGraphicFramePr>
        <p:xfrm>
          <a:off x="4863656" y="847481"/>
          <a:ext cx="3624739" cy="2775053"/>
        </p:xfrm>
        <a:graphic>
          <a:graphicData uri="http://schemas.openxmlformats.org/presentationml/2006/ole">
            <mc:AlternateContent xmlns:mc="http://schemas.openxmlformats.org/markup-compatibility/2006">
              <mc:Choice xmlns:v="urn:schemas-microsoft-com:vml" Requires="v">
                <p:oleObj spid="_x0000_s11449" name="Graph" r:id="rId6" imgW="3920760" imgH="3001680" progId="Origin50.Graph">
                  <p:embed/>
                </p:oleObj>
              </mc:Choice>
              <mc:Fallback>
                <p:oleObj name="Graph" r:id="rId6" imgW="3920760" imgH="3001680" progId="Origin50.Graph">
                  <p:embed/>
                  <p:pic>
                    <p:nvPicPr>
                      <p:cNvPr id="0" name=""/>
                      <p:cNvPicPr/>
                      <p:nvPr/>
                    </p:nvPicPr>
                    <p:blipFill>
                      <a:blip r:embed="rId7"/>
                      <a:stretch>
                        <a:fillRect/>
                      </a:stretch>
                    </p:blipFill>
                    <p:spPr>
                      <a:xfrm>
                        <a:off x="4863656" y="847481"/>
                        <a:ext cx="3624739" cy="2775053"/>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AEADFE11-E026-4960-A429-86FE2CD08184}"/>
              </a:ext>
            </a:extLst>
          </p:cNvPr>
          <p:cNvGrpSpPr/>
          <p:nvPr/>
        </p:nvGrpSpPr>
        <p:grpSpPr>
          <a:xfrm rot="16200000">
            <a:off x="5897175" y="3109851"/>
            <a:ext cx="1695649" cy="4123919"/>
            <a:chOff x="1087031" y="446049"/>
            <a:chExt cx="2260865" cy="5498559"/>
          </a:xfrm>
        </p:grpSpPr>
        <p:pic>
          <p:nvPicPr>
            <p:cNvPr id="15" name="Picture 14">
              <a:extLst>
                <a:ext uri="{FF2B5EF4-FFF2-40B4-BE49-F238E27FC236}">
                  <a16:creationId xmlns:a16="http://schemas.microsoft.com/office/drawing/2014/main" id="{D5497492-5D74-402D-A269-312557F912F0}"/>
                </a:ext>
              </a:extLst>
            </p:cNvPr>
            <p:cNvPicPr>
              <a:picLocks noChangeAspect="1"/>
            </p:cNvPicPr>
            <p:nvPr/>
          </p:nvPicPr>
          <p:blipFill rotWithShape="1">
            <a:blip r:embed="rId8">
              <a:extLst>
                <a:ext uri="{28A0092B-C50C-407E-A947-70E740481C1C}">
                  <a14:useLocalDpi xmlns:a14="http://schemas.microsoft.com/office/drawing/2010/main" val="0"/>
                </a:ext>
              </a:extLst>
            </a:blip>
            <a:srcRect l="37497" t="3514" r="37778" b="4814"/>
            <a:stretch/>
          </p:blipFill>
          <p:spPr>
            <a:xfrm>
              <a:off x="1087031" y="446049"/>
              <a:ext cx="2260865" cy="4716966"/>
            </a:xfrm>
            <a:prstGeom prst="rect">
              <a:avLst/>
            </a:prstGeom>
          </p:spPr>
        </p:pic>
        <p:cxnSp>
          <p:nvCxnSpPr>
            <p:cNvPr id="17" name="Straight Connector 16">
              <a:extLst>
                <a:ext uri="{FF2B5EF4-FFF2-40B4-BE49-F238E27FC236}">
                  <a16:creationId xmlns:a16="http://schemas.microsoft.com/office/drawing/2014/main" id="{259EE16A-21F2-493B-9ADD-BD7DE54BCAD4}"/>
                </a:ext>
              </a:extLst>
            </p:cNvPr>
            <p:cNvCxnSpPr/>
            <p:nvPr/>
          </p:nvCxnSpPr>
          <p:spPr>
            <a:xfrm>
              <a:off x="1672683" y="4995747"/>
              <a:ext cx="0" cy="524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122451-15BD-408A-8A45-960E47C8F30D}"/>
                </a:ext>
              </a:extLst>
            </p:cNvPr>
            <p:cNvCxnSpPr>
              <a:cxnSpLocks/>
            </p:cNvCxnSpPr>
            <p:nvPr/>
          </p:nvCxnSpPr>
          <p:spPr>
            <a:xfrm>
              <a:off x="2929054" y="5023621"/>
              <a:ext cx="0" cy="5185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FDD7E9-C566-45C9-AC25-AB406CAA0080}"/>
                </a:ext>
              </a:extLst>
            </p:cNvPr>
            <p:cNvCxnSpPr/>
            <p:nvPr/>
          </p:nvCxnSpPr>
          <p:spPr>
            <a:xfrm>
              <a:off x="1672683" y="5282887"/>
              <a:ext cx="1256371" cy="0"/>
            </a:xfrm>
            <a:prstGeom prst="line">
              <a:avLst/>
            </a:prstGeom>
            <a:ln w="12700">
              <a:solidFill>
                <a:schemeClr val="tx1"/>
              </a:solidFill>
              <a:headEnd type="arrow"/>
              <a:tailEnd type="arrow" w="med"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7883415-3A18-4E00-A90A-83C1699AB202}"/>
                </a:ext>
              </a:extLst>
            </p:cNvPr>
            <p:cNvSpPr txBox="1"/>
            <p:nvPr/>
          </p:nvSpPr>
          <p:spPr>
            <a:xfrm>
              <a:off x="1822159" y="5267500"/>
              <a:ext cx="904521" cy="677108"/>
            </a:xfrm>
            <a:prstGeom prst="rect">
              <a:avLst/>
            </a:prstGeom>
            <a:noFill/>
          </p:spPr>
          <p:txBody>
            <a:bodyPr wrap="none" rtlCol="0">
              <a:spAutoFit/>
            </a:bodyPr>
            <a:lstStyle/>
            <a:p>
              <a:r>
                <a:rPr lang="en-US" sz="1350" b="1" dirty="0"/>
                <a:t>~180 Å</a:t>
              </a:r>
            </a:p>
            <a:p>
              <a:endParaRPr lang="en-US" sz="1350" b="1" dirty="0"/>
            </a:p>
          </p:txBody>
        </p:sp>
      </p:grpSp>
      <p:sp>
        <p:nvSpPr>
          <p:cNvPr id="5" name="TextBox 4">
            <a:extLst>
              <a:ext uri="{FF2B5EF4-FFF2-40B4-BE49-F238E27FC236}">
                <a16:creationId xmlns:a16="http://schemas.microsoft.com/office/drawing/2014/main" id="{163CCB27-DED1-45B9-A3B6-63CF36E69B20}"/>
              </a:ext>
            </a:extLst>
          </p:cNvPr>
          <p:cNvSpPr txBox="1"/>
          <p:nvPr/>
        </p:nvSpPr>
        <p:spPr>
          <a:xfrm>
            <a:off x="424759" y="108857"/>
            <a:ext cx="8516562" cy="461665"/>
          </a:xfrm>
          <a:prstGeom prst="rect">
            <a:avLst/>
          </a:prstGeom>
          <a:noFill/>
        </p:spPr>
        <p:txBody>
          <a:bodyPr wrap="none" rtlCol="0">
            <a:spAutoFit/>
          </a:bodyPr>
          <a:lstStyle/>
          <a:p>
            <a:r>
              <a:rPr lang="en-US" sz="2400" b="1" dirty="0">
                <a:solidFill>
                  <a:srgbClr val="0000FF"/>
                </a:solidFill>
              </a:rPr>
              <a:t>Contrast variation SANS  </a:t>
            </a:r>
            <a:r>
              <a:rPr lang="el-GR" sz="2400" b="1" dirty="0">
                <a:solidFill>
                  <a:srgbClr val="0000FF"/>
                </a:solidFill>
              </a:rPr>
              <a:t>α</a:t>
            </a:r>
            <a:r>
              <a:rPr lang="en-US" sz="2400" b="1" dirty="0">
                <a:solidFill>
                  <a:srgbClr val="0000FF"/>
                </a:solidFill>
              </a:rPr>
              <a:t>-catenin/F-actin complex—100% D2O</a:t>
            </a:r>
          </a:p>
        </p:txBody>
      </p:sp>
    </p:spTree>
    <p:extLst>
      <p:ext uri="{BB962C8B-B14F-4D97-AF65-F5344CB8AC3E}">
        <p14:creationId xmlns:p14="http://schemas.microsoft.com/office/powerpoint/2010/main" val="153649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452" y="565851"/>
            <a:ext cx="9129237" cy="2677656"/>
          </a:xfrm>
          <a:prstGeom prst="rect">
            <a:avLst/>
          </a:prstGeom>
          <a:noFill/>
        </p:spPr>
        <p:txBody>
          <a:bodyPr wrap="square" rtlCol="0">
            <a:spAutoFit/>
          </a:bodyPr>
          <a:lstStyle/>
          <a:p>
            <a:r>
              <a:rPr lang="en-US" sz="4000" b="1" dirty="0"/>
              <a:t> </a:t>
            </a:r>
            <a:r>
              <a:rPr lang="en-US" sz="4000" b="1" u="sng" dirty="0"/>
              <a:t>N</a:t>
            </a:r>
            <a:r>
              <a:rPr lang="en-US" sz="4000" b="1" dirty="0"/>
              <a:t>eutron </a:t>
            </a:r>
            <a:r>
              <a:rPr lang="en-US" sz="4000" b="1" u="sng" dirty="0"/>
              <a:t>S</a:t>
            </a:r>
            <a:r>
              <a:rPr lang="en-US" sz="4000" b="1" dirty="0"/>
              <a:t>pin </a:t>
            </a:r>
            <a:r>
              <a:rPr lang="en-US" sz="4000" b="1" u="sng" dirty="0"/>
              <a:t>E</a:t>
            </a:r>
            <a:r>
              <a:rPr lang="en-US" sz="4000" b="1" dirty="0"/>
              <a:t>cho spectroscopy (</a:t>
            </a:r>
            <a:r>
              <a:rPr lang="en-US" sz="4000" b="1" dirty="0">
                <a:solidFill>
                  <a:srgbClr val="0000FF"/>
                </a:solidFill>
              </a:rPr>
              <a:t>NSE</a:t>
            </a:r>
            <a:r>
              <a:rPr lang="en-US" sz="4000" b="1" dirty="0"/>
              <a:t>)</a:t>
            </a:r>
          </a:p>
          <a:p>
            <a:r>
              <a:rPr lang="en-US" sz="4000" b="1" dirty="0"/>
              <a:t>reveals protein </a:t>
            </a:r>
            <a:r>
              <a:rPr lang="en-US" sz="4800" b="1" dirty="0">
                <a:solidFill>
                  <a:srgbClr val="C00000"/>
                </a:solidFill>
              </a:rPr>
              <a:t>nanoscale dynamics</a:t>
            </a:r>
          </a:p>
          <a:p>
            <a:endParaRPr lang="en-US" sz="4000" b="1" dirty="0"/>
          </a:p>
          <a:p>
            <a:pPr algn="ctr"/>
            <a:r>
              <a:rPr lang="en-US" sz="4000" b="1" dirty="0"/>
              <a:t> </a:t>
            </a:r>
          </a:p>
        </p:txBody>
      </p:sp>
      <p:pic>
        <p:nvPicPr>
          <p:cNvPr id="6" name="Picture 5">
            <a:extLst>
              <a:ext uri="{FF2B5EF4-FFF2-40B4-BE49-F238E27FC236}">
                <a16:creationId xmlns:a16="http://schemas.microsoft.com/office/drawing/2014/main" id="{C53C658A-6BE4-4B86-8391-0401C829A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257" y="2364235"/>
            <a:ext cx="3810000" cy="2857500"/>
          </a:xfrm>
          <a:prstGeom prst="rect">
            <a:avLst/>
          </a:prstGeom>
        </p:spPr>
      </p:pic>
      <p:sp>
        <p:nvSpPr>
          <p:cNvPr id="7" name="TextBox 6">
            <a:extLst>
              <a:ext uri="{FF2B5EF4-FFF2-40B4-BE49-F238E27FC236}">
                <a16:creationId xmlns:a16="http://schemas.microsoft.com/office/drawing/2014/main" id="{D43AF9A5-9098-42A4-8F0C-D87E982DA674}"/>
              </a:ext>
            </a:extLst>
          </p:cNvPr>
          <p:cNvSpPr txBox="1"/>
          <p:nvPr/>
        </p:nvSpPr>
        <p:spPr>
          <a:xfrm>
            <a:off x="3190800" y="5700875"/>
            <a:ext cx="2991775" cy="707886"/>
          </a:xfrm>
          <a:prstGeom prst="rect">
            <a:avLst/>
          </a:prstGeom>
          <a:noFill/>
        </p:spPr>
        <p:txBody>
          <a:bodyPr wrap="square" rtlCol="0">
            <a:spAutoFit/>
          </a:bodyPr>
          <a:lstStyle/>
          <a:p>
            <a:r>
              <a:rPr lang="en-US" sz="4000" dirty="0"/>
              <a:t>Bloch sphere</a:t>
            </a:r>
          </a:p>
        </p:txBody>
      </p:sp>
    </p:spTree>
    <p:extLst>
      <p:ext uri="{BB962C8B-B14F-4D97-AF65-F5344CB8AC3E}">
        <p14:creationId xmlns:p14="http://schemas.microsoft.com/office/powerpoint/2010/main" val="74225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
          <p:cNvGraphicFramePr>
            <a:graphicFrameLocks noChangeAspect="1"/>
          </p:cNvGraphicFramePr>
          <p:nvPr>
            <p:extLst>
              <p:ext uri="{D42A27DB-BD31-4B8C-83A1-F6EECF244321}">
                <p14:modId xmlns:p14="http://schemas.microsoft.com/office/powerpoint/2010/main" val="1334518817"/>
              </p:ext>
            </p:extLst>
          </p:nvPr>
        </p:nvGraphicFramePr>
        <p:xfrm>
          <a:off x="224659" y="912813"/>
          <a:ext cx="8240713" cy="6367463"/>
        </p:xfrm>
        <a:graphic>
          <a:graphicData uri="http://schemas.openxmlformats.org/presentationml/2006/ole">
            <mc:AlternateContent xmlns:mc="http://schemas.openxmlformats.org/markup-compatibility/2006">
              <mc:Choice xmlns:v="urn:schemas-microsoft-com:vml" Requires="v">
                <p:oleObj spid="_x0000_s15455" name="Graph" r:id="rId4" imgW="4023360" imgH="3108960" progId="Origin50.Graph">
                  <p:embed/>
                </p:oleObj>
              </mc:Choice>
              <mc:Fallback>
                <p:oleObj name="Graph" r:id="rId4" imgW="4023360" imgH="31089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59" y="912813"/>
                        <a:ext cx="8240713"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TextBox 1"/>
          <p:cNvSpPr txBox="1">
            <a:spLocks noChangeArrowheads="1"/>
          </p:cNvSpPr>
          <p:nvPr/>
        </p:nvSpPr>
        <p:spPr bwMode="auto">
          <a:xfrm>
            <a:off x="885058" y="628784"/>
            <a:ext cx="6919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3200" dirty="0">
                <a:solidFill>
                  <a:srgbClr val="FF0000"/>
                </a:solidFill>
                <a:effectLst/>
                <a:latin typeface="Comic Sans MS" panose="030F0702030302020204" pitchFamily="66" charset="0"/>
              </a:rPr>
              <a:t>NSE spectra </a:t>
            </a:r>
            <a:r>
              <a:rPr lang="en-US" sz="3200" dirty="0">
                <a:solidFill>
                  <a:srgbClr val="0000FF"/>
                </a:solidFill>
                <a:effectLst/>
                <a:latin typeface="Comic Sans MS" panose="030F0702030302020204" pitchFamily="66" charset="0"/>
              </a:rPr>
              <a:t>of a protein</a:t>
            </a:r>
          </a:p>
        </p:txBody>
      </p:sp>
      <p:sp>
        <p:nvSpPr>
          <p:cNvPr id="2" name="TextBox 1"/>
          <p:cNvSpPr txBox="1"/>
          <p:nvPr/>
        </p:nvSpPr>
        <p:spPr>
          <a:xfrm>
            <a:off x="6204926" y="6392396"/>
            <a:ext cx="2873094" cy="369332"/>
          </a:xfrm>
          <a:prstGeom prst="rect">
            <a:avLst/>
          </a:prstGeom>
          <a:noFill/>
        </p:spPr>
        <p:txBody>
          <a:bodyPr wrap="none" rtlCol="0">
            <a:spAutoFit/>
          </a:bodyPr>
          <a:lstStyle/>
          <a:p>
            <a:r>
              <a:rPr lang="en-US" dirty="0" err="1"/>
              <a:t>Farago</a:t>
            </a:r>
            <a:r>
              <a:rPr lang="en-US" dirty="0"/>
              <a:t> et al, </a:t>
            </a:r>
            <a:r>
              <a:rPr lang="en-US" dirty="0" err="1"/>
              <a:t>Biophys</a:t>
            </a:r>
            <a:r>
              <a:rPr lang="en-US" dirty="0"/>
              <a:t> J., 2010</a:t>
            </a:r>
          </a:p>
        </p:txBody>
      </p:sp>
      <p:sp>
        <p:nvSpPr>
          <p:cNvPr id="6" name="TextBox 1"/>
          <p:cNvSpPr txBox="1">
            <a:spLocks noChangeArrowheads="1"/>
          </p:cNvSpPr>
          <p:nvPr/>
        </p:nvSpPr>
        <p:spPr bwMode="auto">
          <a:xfrm>
            <a:off x="283368" y="4859898"/>
            <a:ext cx="8626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dirty="0">
                <a:latin typeface="Comic Sans MS" panose="030F0702030302020204" pitchFamily="66" charset="0"/>
              </a:rPr>
              <a:t>Nanosecond to microsecond time scales</a:t>
            </a:r>
          </a:p>
          <a:p>
            <a:pPr algn="ctr" eaLnBrk="1" hangingPunct="1">
              <a:lnSpc>
                <a:spcPct val="100000"/>
              </a:lnSpc>
              <a:spcBef>
                <a:spcPct val="0"/>
              </a:spcBef>
              <a:buFontTx/>
              <a:buNone/>
            </a:pPr>
            <a:r>
              <a:rPr lang="en-US" dirty="0">
                <a:latin typeface="Comic Sans MS" panose="030F0702030302020204" pitchFamily="66" charset="0"/>
              </a:rPr>
              <a:t>10-1000 Å: </a:t>
            </a:r>
            <a:r>
              <a:rPr lang="en-US" sz="3600" dirty="0">
                <a:latin typeface="Comic Sans MS" panose="030F0702030302020204" pitchFamily="66" charset="0"/>
              </a:rPr>
              <a:t>nano </a:t>
            </a:r>
            <a:r>
              <a:rPr lang="en-US" dirty="0">
                <a:latin typeface="Comic Sans MS" panose="030F0702030302020204" pitchFamily="66" charset="0"/>
              </a:rPr>
              <a:t>length scales—</a:t>
            </a:r>
            <a:r>
              <a:rPr lang="en-US" b="1" dirty="0">
                <a:solidFill>
                  <a:srgbClr val="0033CC"/>
                </a:solidFill>
                <a:effectLst>
                  <a:glow rad="63500">
                    <a:schemeClr val="accent1">
                      <a:satMod val="175000"/>
                      <a:alpha val="40000"/>
                    </a:schemeClr>
                  </a:glow>
                </a:effectLst>
                <a:latin typeface="Comic Sans MS" panose="030F0702030302020204" pitchFamily="66" charset="0"/>
              </a:rPr>
              <a:t>nanoscale motion</a:t>
            </a:r>
          </a:p>
        </p:txBody>
      </p:sp>
      <p:sp>
        <p:nvSpPr>
          <p:cNvPr id="3" name="TextBox 2">
            <a:extLst>
              <a:ext uri="{FF2B5EF4-FFF2-40B4-BE49-F238E27FC236}">
                <a16:creationId xmlns:a16="http://schemas.microsoft.com/office/drawing/2014/main" id="{DE907C5E-3F02-4E5B-A3B4-9C7FFB5C3CD6}"/>
              </a:ext>
            </a:extLst>
          </p:cNvPr>
          <p:cNvSpPr txBox="1"/>
          <p:nvPr/>
        </p:nvSpPr>
        <p:spPr>
          <a:xfrm flipH="1">
            <a:off x="2696426" y="173504"/>
            <a:ext cx="3521266" cy="369332"/>
          </a:xfrm>
          <a:prstGeom prst="rect">
            <a:avLst/>
          </a:prstGeom>
          <a:noFill/>
        </p:spPr>
        <p:txBody>
          <a:bodyPr wrap="square" rtlCol="0">
            <a:spAutoFit/>
          </a:bodyPr>
          <a:lstStyle/>
          <a:p>
            <a:r>
              <a:rPr lang="en-US" dirty="0"/>
              <a:t>Neutron spin echo spectroscopy </a:t>
            </a:r>
          </a:p>
        </p:txBody>
      </p:sp>
    </p:spTree>
    <p:extLst>
      <p:ext uri="{BB962C8B-B14F-4D97-AF65-F5344CB8AC3E}">
        <p14:creationId xmlns:p14="http://schemas.microsoft.com/office/powerpoint/2010/main" val="401522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706018024"/>
              </p:ext>
            </p:extLst>
          </p:nvPr>
        </p:nvGraphicFramePr>
        <p:xfrm>
          <a:off x="1794471" y="3542645"/>
          <a:ext cx="5555058" cy="2222023"/>
        </p:xfrm>
        <a:graphic>
          <a:graphicData uri="http://schemas.openxmlformats.org/presentationml/2006/ole">
            <mc:AlternateContent xmlns:mc="http://schemas.openxmlformats.org/markup-compatibility/2006">
              <mc:Choice xmlns:v="urn:schemas-microsoft-com:vml" Requires="v">
                <p:oleObj spid="_x0000_s16476" name="Equation" r:id="rId3" imgW="2095200" imgH="838080" progId="Equation.3">
                  <p:embed/>
                </p:oleObj>
              </mc:Choice>
              <mc:Fallback>
                <p:oleObj name="Equation" r:id="rId3" imgW="2095200" imgH="838080" progId="Equation.3">
                  <p:embed/>
                  <p:pic>
                    <p:nvPicPr>
                      <p:cNvPr id="0" name=""/>
                      <p:cNvPicPr/>
                      <p:nvPr/>
                    </p:nvPicPr>
                    <p:blipFill>
                      <a:blip r:embed="rId4"/>
                      <a:stretch>
                        <a:fillRect/>
                      </a:stretch>
                    </p:blipFill>
                    <p:spPr>
                      <a:xfrm>
                        <a:off x="1794471" y="3542645"/>
                        <a:ext cx="5555058" cy="2222023"/>
                      </a:xfrm>
                      <a:prstGeom prst="rect">
                        <a:avLst/>
                      </a:prstGeom>
                    </p:spPr>
                  </p:pic>
                </p:oleObj>
              </mc:Fallback>
            </mc:AlternateContent>
          </a:graphicData>
        </a:graphic>
      </p:graphicFrame>
      <p:sp>
        <p:nvSpPr>
          <p:cNvPr id="8" name="TextBox 7"/>
          <p:cNvSpPr txBox="1"/>
          <p:nvPr/>
        </p:nvSpPr>
        <p:spPr>
          <a:xfrm>
            <a:off x="1014797" y="1441760"/>
            <a:ext cx="7345223" cy="1200329"/>
          </a:xfrm>
          <a:prstGeom prst="rect">
            <a:avLst/>
          </a:prstGeom>
          <a:noFill/>
        </p:spPr>
        <p:txBody>
          <a:bodyPr wrap="square" rtlCol="0">
            <a:spAutoFit/>
          </a:bodyPr>
          <a:lstStyle/>
          <a:p>
            <a:r>
              <a:rPr lang="en-US" sz="3600" b="1" dirty="0"/>
              <a:t>    Decay rate of NSE spectra and </a:t>
            </a:r>
          </a:p>
          <a:p>
            <a:r>
              <a:rPr lang="en-US" sz="3600" b="1" dirty="0"/>
              <a:t>  effective diffusion constant </a:t>
            </a:r>
            <a:r>
              <a:rPr lang="en-US" sz="3600" b="1" dirty="0" err="1"/>
              <a:t>D</a:t>
            </a:r>
            <a:r>
              <a:rPr lang="en-US" sz="3600" b="1" baseline="-25000" dirty="0" err="1"/>
              <a:t>eff</a:t>
            </a:r>
            <a:r>
              <a:rPr lang="en-US" sz="3600" b="1" dirty="0"/>
              <a:t>(Q)</a:t>
            </a:r>
          </a:p>
        </p:txBody>
      </p:sp>
      <p:sp>
        <p:nvSpPr>
          <p:cNvPr id="2" name="Rectangle 1">
            <a:extLst>
              <a:ext uri="{FF2B5EF4-FFF2-40B4-BE49-F238E27FC236}">
                <a16:creationId xmlns:a16="http://schemas.microsoft.com/office/drawing/2014/main" id="{DC1EBB88-1167-4530-9A50-A2CD537BC7E5}"/>
              </a:ext>
            </a:extLst>
          </p:cNvPr>
          <p:cNvSpPr/>
          <p:nvPr/>
        </p:nvSpPr>
        <p:spPr>
          <a:xfrm>
            <a:off x="3059847" y="499294"/>
            <a:ext cx="3255122" cy="369332"/>
          </a:xfrm>
          <a:prstGeom prst="rect">
            <a:avLst/>
          </a:prstGeom>
        </p:spPr>
        <p:txBody>
          <a:bodyPr wrap="none">
            <a:spAutoFit/>
          </a:bodyPr>
          <a:lstStyle/>
          <a:p>
            <a:r>
              <a:rPr lang="en-US" dirty="0"/>
              <a:t>Neutron spin echo spectroscopy </a:t>
            </a:r>
          </a:p>
        </p:txBody>
      </p:sp>
    </p:spTree>
    <p:extLst>
      <p:ext uri="{BB962C8B-B14F-4D97-AF65-F5344CB8AC3E}">
        <p14:creationId xmlns:p14="http://schemas.microsoft.com/office/powerpoint/2010/main" val="199944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ECD13E1A-7727-43DC-AEE9-920E8FFD7F4B}"/>
              </a:ext>
            </a:extLst>
          </p:cNvPr>
          <p:cNvSpPr>
            <a:spLocks noGrp="1" noChangeArrowheads="1"/>
          </p:cNvSpPr>
          <p:nvPr>
            <p:ph type="body" idx="1"/>
          </p:nvPr>
        </p:nvSpPr>
        <p:spPr>
          <a:xfrm>
            <a:off x="187325" y="2070100"/>
            <a:ext cx="8661400" cy="650875"/>
          </a:xfrm>
        </p:spPr>
        <p:txBody>
          <a:bodyPr/>
          <a:lstStyle/>
          <a:p>
            <a:pPr>
              <a:buFont typeface="Arial" panose="020B0604020202020204" pitchFamily="34" charset="0"/>
              <a:buNone/>
            </a:pPr>
            <a:r>
              <a:rPr lang="en-US" altLang="en-US">
                <a:latin typeface="Comic Sans MS" panose="030F0702030302020204" pitchFamily="66" charset="0"/>
              </a:rPr>
              <a:t> </a:t>
            </a:r>
          </a:p>
        </p:txBody>
      </p:sp>
      <p:graphicFrame>
        <p:nvGraphicFramePr>
          <p:cNvPr id="23557" name="Object 5">
            <a:extLst>
              <a:ext uri="{FF2B5EF4-FFF2-40B4-BE49-F238E27FC236}">
                <a16:creationId xmlns:a16="http://schemas.microsoft.com/office/drawing/2014/main" id="{892E0D8D-66E7-4A4D-9212-E590006A8F3C}"/>
              </a:ext>
            </a:extLst>
          </p:cNvPr>
          <p:cNvGraphicFramePr>
            <a:graphicFrameLocks noChangeAspect="1"/>
          </p:cNvGraphicFramePr>
          <p:nvPr>
            <p:extLst/>
          </p:nvPr>
        </p:nvGraphicFramePr>
        <p:xfrm>
          <a:off x="861174" y="2837759"/>
          <a:ext cx="7112033" cy="1832122"/>
        </p:xfrm>
        <a:graphic>
          <a:graphicData uri="http://schemas.openxmlformats.org/presentationml/2006/ole">
            <mc:AlternateContent xmlns:mc="http://schemas.openxmlformats.org/markup-compatibility/2006">
              <mc:Choice xmlns:v="urn:schemas-microsoft-com:vml" Requires="v">
                <p:oleObj spid="_x0000_s13404" name="Equation" r:id="rId4" imgW="3530520" imgH="761760" progId="Equation.3">
                  <p:embed/>
                </p:oleObj>
              </mc:Choice>
              <mc:Fallback>
                <p:oleObj name="Equation" r:id="rId4" imgW="3530520" imgH="761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174" y="2837759"/>
                        <a:ext cx="7112033" cy="1832122"/>
                      </a:xfrm>
                      <a:prstGeom prst="rect">
                        <a:avLst/>
                      </a:prstGeom>
                      <a:noFill/>
                      <a:extLst/>
                    </p:spPr>
                  </p:pic>
                </p:oleObj>
              </mc:Fallback>
            </mc:AlternateContent>
          </a:graphicData>
        </a:graphic>
      </p:graphicFrame>
      <p:sp>
        <p:nvSpPr>
          <p:cNvPr id="2" name="TextBox 1"/>
          <p:cNvSpPr txBox="1"/>
          <p:nvPr/>
        </p:nvSpPr>
        <p:spPr>
          <a:xfrm>
            <a:off x="5917923" y="5942163"/>
            <a:ext cx="2930802" cy="646331"/>
          </a:xfrm>
          <a:prstGeom prst="rect">
            <a:avLst/>
          </a:prstGeom>
          <a:noFill/>
        </p:spPr>
        <p:txBody>
          <a:bodyPr wrap="none" rtlCol="0">
            <a:spAutoFit/>
          </a:bodyPr>
          <a:lstStyle/>
          <a:p>
            <a:r>
              <a:rPr lang="en-US" dirty="0"/>
              <a:t>Bu et al, PNAS, 2005</a:t>
            </a:r>
          </a:p>
          <a:p>
            <a:r>
              <a:rPr lang="en-US" dirty="0" err="1"/>
              <a:t>Farago</a:t>
            </a:r>
            <a:r>
              <a:rPr lang="en-US" dirty="0"/>
              <a:t> et al, </a:t>
            </a:r>
            <a:r>
              <a:rPr lang="en-US" dirty="0" err="1"/>
              <a:t>Biophys</a:t>
            </a:r>
            <a:r>
              <a:rPr lang="en-US" dirty="0"/>
              <a:t>. J., 2010</a:t>
            </a:r>
          </a:p>
        </p:txBody>
      </p:sp>
      <p:sp>
        <p:nvSpPr>
          <p:cNvPr id="3" name="Rectangle 2"/>
          <p:cNvSpPr/>
          <p:nvPr/>
        </p:nvSpPr>
        <p:spPr>
          <a:xfrm>
            <a:off x="187325" y="670894"/>
            <a:ext cx="8769350" cy="1631216"/>
          </a:xfrm>
          <a:prstGeom prst="rect">
            <a:avLst/>
          </a:prstGeom>
        </p:spPr>
        <p:txBody>
          <a:bodyPr wrap="square">
            <a:spAutoFit/>
          </a:bodyPr>
          <a:lstStyle/>
          <a:p>
            <a:pPr algn="ctr" defTabSz="914400"/>
            <a:r>
              <a:rPr lang="en-US" altLang="en-US" sz="3200" b="1" dirty="0">
                <a:latin typeface="Arial" panose="020B0604020202020204" pitchFamily="34" charset="0"/>
                <a:cs typeface="Arial" panose="020B0604020202020204" pitchFamily="34" charset="0"/>
              </a:rPr>
              <a:t>Our theoretical framework allows us to see </a:t>
            </a:r>
            <a:r>
              <a:rPr lang="en-US" altLang="en-US" sz="3600" b="1" dirty="0">
                <a:solidFill>
                  <a:srgbClr val="FF0000"/>
                </a:solidFill>
                <a:effectLst>
                  <a:glow rad="63500">
                    <a:schemeClr val="accent1">
                      <a:satMod val="175000"/>
                      <a:alpha val="40000"/>
                    </a:schemeClr>
                  </a:glow>
                </a:effectLst>
                <a:latin typeface="Arial" panose="020B0604020202020204" pitchFamily="34" charset="0"/>
                <a:cs typeface="Arial" panose="020B0604020202020204" pitchFamily="34" charset="0"/>
              </a:rPr>
              <a:t>nanoscale</a:t>
            </a:r>
          </a:p>
          <a:p>
            <a:pPr algn="ctr" defTabSz="914400"/>
            <a:r>
              <a:rPr lang="en-US" altLang="en-US" sz="3200" b="1" dirty="0">
                <a:latin typeface="Arial" panose="020B0604020202020204" pitchFamily="34" charset="0"/>
                <a:cs typeface="Arial" panose="020B0604020202020204" pitchFamily="34" charset="0"/>
              </a:rPr>
              <a:t> internal motion</a:t>
            </a:r>
          </a:p>
        </p:txBody>
      </p:sp>
      <p:sp>
        <p:nvSpPr>
          <p:cNvPr id="8" name="Rectangle 6"/>
          <p:cNvSpPr>
            <a:spLocks noChangeArrowheads="1"/>
          </p:cNvSpPr>
          <p:nvPr/>
        </p:nvSpPr>
        <p:spPr bwMode="auto">
          <a:xfrm>
            <a:off x="347662" y="506487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3200" dirty="0">
                <a:solidFill>
                  <a:srgbClr val="C00000"/>
                </a:solidFill>
                <a:latin typeface="Comic Sans MS" panose="030F0702030302020204" pitchFamily="66" charset="0"/>
              </a:rPr>
              <a:t>Mobility tensor H </a:t>
            </a:r>
            <a:r>
              <a:rPr lang="en-US" sz="3200" dirty="0">
                <a:latin typeface="Comic Sans MS" panose="030F0702030302020204" pitchFamily="66" charset="0"/>
              </a:rPr>
              <a:t>defines</a:t>
            </a:r>
            <a:r>
              <a:rPr lang="en-US" sz="3200" dirty="0">
                <a:solidFill>
                  <a:srgbClr val="C00000"/>
                </a:solidFill>
                <a:latin typeface="Comic Sans MS" panose="030F0702030302020204" pitchFamily="66" charset="0"/>
              </a:rPr>
              <a:t> domain dynamics</a:t>
            </a:r>
          </a:p>
        </p:txBody>
      </p:sp>
      <p:sp>
        <p:nvSpPr>
          <p:cNvPr id="4" name="Rectangle 3">
            <a:extLst>
              <a:ext uri="{FF2B5EF4-FFF2-40B4-BE49-F238E27FC236}">
                <a16:creationId xmlns:a16="http://schemas.microsoft.com/office/drawing/2014/main" id="{95D946D0-B836-47BA-A50F-3D63891BD37A}"/>
              </a:ext>
            </a:extLst>
          </p:cNvPr>
          <p:cNvSpPr/>
          <p:nvPr/>
        </p:nvSpPr>
        <p:spPr>
          <a:xfrm>
            <a:off x="2911101" y="184778"/>
            <a:ext cx="3255122" cy="369332"/>
          </a:xfrm>
          <a:prstGeom prst="rect">
            <a:avLst/>
          </a:prstGeom>
        </p:spPr>
        <p:txBody>
          <a:bodyPr wrap="none">
            <a:spAutoFit/>
          </a:bodyPr>
          <a:lstStyle/>
          <a:p>
            <a:r>
              <a:rPr lang="en-US" dirty="0"/>
              <a:t>Neutron spin echo spectroscopy </a:t>
            </a:r>
          </a:p>
        </p:txBody>
      </p:sp>
    </p:spTree>
    <p:extLst>
      <p:ext uri="{BB962C8B-B14F-4D97-AF65-F5344CB8AC3E}">
        <p14:creationId xmlns:p14="http://schemas.microsoft.com/office/powerpoint/2010/main" val="40027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E7947C96-60F7-4948-817F-2FC7532FC333}"/>
              </a:ext>
            </a:extLst>
          </p:cNvPr>
          <p:cNvSpPr txBox="1">
            <a:spLocks noChangeArrowheads="1"/>
          </p:cNvSpPr>
          <p:nvPr/>
        </p:nvSpPr>
        <p:spPr bwMode="auto">
          <a:xfrm>
            <a:off x="372862" y="936677"/>
            <a:ext cx="82360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Calibri" panose="020F0502020204030204" pitchFamily="34" charset="0"/>
              </a:defRPr>
            </a:lvl1pPr>
            <a:lvl2pPr algn="l">
              <a:defRPr>
                <a:solidFill>
                  <a:schemeClr val="tx1"/>
                </a:solidFill>
                <a:latin typeface="Calibri" panose="020F0502020204030204" pitchFamily="34" charset="0"/>
              </a:defRPr>
            </a:lvl2pPr>
            <a:lvl3pPr algn="l">
              <a:defRPr>
                <a:solidFill>
                  <a:schemeClr val="tx1"/>
                </a:solidFill>
                <a:latin typeface="Calibri" panose="020F0502020204030204" pitchFamily="34" charset="0"/>
              </a:defRPr>
            </a:lvl3pPr>
            <a:lvl4pPr algn="l">
              <a:defRPr>
                <a:solidFill>
                  <a:schemeClr val="tx1"/>
                </a:solidFill>
                <a:latin typeface="Calibri" panose="020F0502020204030204" pitchFamily="34" charset="0"/>
              </a:defRPr>
            </a:lvl4pPr>
            <a:lvl5pPr algn="l">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defTabSz="914400"/>
            <a:r>
              <a:rPr lang="en-US" altLang="en-US" sz="3200" dirty="0">
                <a:latin typeface="Arial" panose="020B0604020202020204" pitchFamily="34" charset="0"/>
                <a:cs typeface="Arial" panose="020B0604020202020204" pitchFamily="34" charset="0"/>
              </a:rPr>
              <a:t>              </a:t>
            </a:r>
            <a:endParaRPr lang="en-US" altLang="en-US" sz="2000" b="1" dirty="0">
              <a:solidFill>
                <a:srgbClr val="3E01AD"/>
              </a:solidFill>
              <a:latin typeface="Arial" panose="020B0604020202020204" pitchFamily="34" charset="0"/>
              <a:cs typeface="Arial" panose="020B0604020202020204" pitchFamily="34" charset="0"/>
            </a:endParaRPr>
          </a:p>
          <a:p>
            <a:pPr defTabSz="914400"/>
            <a:endParaRPr lang="en-US" altLang="en-US" sz="3200" dirty="0">
              <a:solidFill>
                <a:srgbClr val="3333CC"/>
              </a:solidFill>
              <a:latin typeface="Arial" panose="020B0604020202020204" pitchFamily="34" charset="0"/>
              <a:cs typeface="Arial" panose="020B0604020202020204" pitchFamily="34" charset="0"/>
            </a:endParaRPr>
          </a:p>
          <a:p>
            <a:pPr algn="ctr" defTabSz="914400"/>
            <a:r>
              <a:rPr lang="en-US" altLang="en-US" sz="2400" dirty="0">
                <a:latin typeface="Arial" panose="020B0604020202020204" pitchFamily="34" charset="0"/>
                <a:cs typeface="Arial" panose="020B0604020202020204" pitchFamily="34" charset="0"/>
              </a:rPr>
              <a:t>  Can  </a:t>
            </a:r>
            <a:r>
              <a:rPr lang="en-US" altLang="en-US" sz="3200" b="1" dirty="0">
                <a:latin typeface="Arial" panose="020B0604020202020204" pitchFamily="34" charset="0"/>
                <a:cs typeface="Arial" panose="020B0604020202020204" pitchFamily="34" charset="0"/>
              </a:rPr>
              <a:t>easily </a:t>
            </a:r>
            <a:r>
              <a:rPr lang="en-US" altLang="en-US" sz="2400" dirty="0">
                <a:latin typeface="Arial" panose="020B0604020202020204" pitchFamily="34" charset="0"/>
                <a:cs typeface="Arial" panose="020B0604020202020204" pitchFamily="34" charset="0"/>
              </a:rPr>
              <a:t>calculate </a:t>
            </a:r>
            <a:r>
              <a:rPr lang="en-US" altLang="en-US" sz="2400" b="1" dirty="0" err="1">
                <a:latin typeface="Arial" panose="020B0604020202020204" pitchFamily="34" charset="0"/>
                <a:cs typeface="Arial" panose="020B0604020202020204" pitchFamily="34" charset="0"/>
              </a:rPr>
              <a:t>D</a:t>
            </a:r>
            <a:r>
              <a:rPr lang="en-US" altLang="en-US" sz="2400" b="1" baseline="-25000" dirty="0" err="1">
                <a:latin typeface="Arial" panose="020B0604020202020204" pitchFamily="34" charset="0"/>
                <a:cs typeface="Arial" panose="020B0604020202020204" pitchFamily="34" charset="0"/>
              </a:rPr>
              <a:t>eff</a:t>
            </a:r>
            <a:r>
              <a:rPr lang="en-US" altLang="en-US" sz="2400" b="1" dirty="0">
                <a:latin typeface="Arial" panose="020B0604020202020204" pitchFamily="34" charset="0"/>
                <a:cs typeface="Arial" panose="020B0604020202020204" pitchFamily="34" charset="0"/>
              </a:rPr>
              <a:t>(Q)</a:t>
            </a:r>
            <a:r>
              <a:rPr lang="en-US" altLang="en-US" sz="2400" dirty="0">
                <a:latin typeface="Arial" panose="020B0604020202020204" pitchFamily="34" charset="0"/>
                <a:cs typeface="Arial" panose="020B0604020202020204" pitchFamily="34" charset="0"/>
              </a:rPr>
              <a:t> if we know: </a:t>
            </a:r>
          </a:p>
          <a:p>
            <a:pPr algn="ctr" defTabSz="914400"/>
            <a:r>
              <a:rPr lang="en-US" altLang="en-US" sz="2400" dirty="0">
                <a:solidFill>
                  <a:srgbClr val="C00000"/>
                </a:solidFill>
                <a:latin typeface="Arial" panose="020B0604020202020204" pitchFamily="34" charset="0"/>
                <a:cs typeface="Arial" panose="020B0604020202020204" pitchFamily="34" charset="0"/>
              </a:rPr>
              <a:t>structure </a:t>
            </a:r>
            <a:r>
              <a:rPr lang="en-US" altLang="en-US" sz="2800" b="1" dirty="0">
                <a:solidFill>
                  <a:srgbClr val="00B050"/>
                </a:solidFill>
                <a:latin typeface="Arial" panose="020B0604020202020204" pitchFamily="34" charset="0"/>
                <a:cs typeface="Arial" panose="020B0604020202020204" pitchFamily="34" charset="0"/>
              </a:rPr>
              <a:t>+</a:t>
            </a:r>
            <a:r>
              <a:rPr lang="en-US" altLang="en-US" sz="2400" dirty="0">
                <a:solidFill>
                  <a:srgbClr val="00B050"/>
                </a:solidFill>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diffusion constant D</a:t>
            </a:r>
            <a:r>
              <a:rPr lang="en-US" altLang="en-US" sz="2400" baseline="-25000" dirty="0">
                <a:solidFill>
                  <a:srgbClr val="C00000"/>
                </a:solidFill>
                <a:latin typeface="Arial" panose="020B0604020202020204" pitchFamily="34" charset="0"/>
                <a:cs typeface="Arial" panose="020B0604020202020204" pitchFamily="34" charset="0"/>
              </a:rPr>
              <a:t>o</a:t>
            </a:r>
            <a:r>
              <a:rPr lang="en-US" altLang="en-US" sz="2400" dirty="0">
                <a:solidFill>
                  <a:srgbClr val="C00000"/>
                </a:solidFill>
                <a:latin typeface="Arial" panose="020B0604020202020204" pitchFamily="34" charset="0"/>
                <a:cs typeface="Arial" panose="020B0604020202020204" pitchFamily="34" charset="0"/>
              </a:rPr>
              <a:t> </a:t>
            </a:r>
            <a:r>
              <a:rPr lang="en-US" altLang="en-US" sz="2800" b="1" dirty="0">
                <a:solidFill>
                  <a:srgbClr val="00B050"/>
                </a:solidFill>
                <a:latin typeface="Arial" panose="020B0604020202020204" pitchFamily="34" charset="0"/>
                <a:cs typeface="Arial" panose="020B0604020202020204" pitchFamily="34" charset="0"/>
              </a:rPr>
              <a:t>+</a:t>
            </a:r>
            <a:r>
              <a:rPr lang="en-US" altLang="en-US" sz="2400" dirty="0">
                <a:solidFill>
                  <a:srgbClr val="C00000"/>
                </a:solidFill>
                <a:latin typeface="Arial" panose="020B0604020202020204" pitchFamily="34" charset="0"/>
                <a:cs typeface="Arial" panose="020B0604020202020204" pitchFamily="34" charset="0"/>
              </a:rPr>
              <a:t> domain boundaries</a:t>
            </a:r>
          </a:p>
          <a:p>
            <a:pPr defTabSz="914400"/>
            <a:endParaRPr lang="en-US" altLang="en-US" sz="2400" dirty="0">
              <a:latin typeface="Arial" panose="020B0604020202020204" pitchFamily="34" charset="0"/>
              <a:cs typeface="Arial" panose="020B0604020202020204" pitchFamily="34" charset="0"/>
            </a:endParaRPr>
          </a:p>
          <a:p>
            <a:pPr defTabSz="914400"/>
            <a:r>
              <a:rPr lang="en-US" altLang="en-US" sz="4000" b="1" dirty="0">
                <a:latin typeface="Arial" panose="020B0604020202020204" pitchFamily="34" charset="0"/>
                <a:cs typeface="Arial" panose="020B0604020202020204" pitchFamily="34" charset="0"/>
              </a:rPr>
              <a:t>   NO</a:t>
            </a:r>
            <a:r>
              <a:rPr lang="en-US" altLang="en-US" sz="2800" dirty="0">
                <a:latin typeface="Arial" panose="020B0604020202020204" pitchFamily="34" charset="0"/>
                <a:cs typeface="Arial" panose="020B0604020202020204" pitchFamily="34" charset="0"/>
              </a:rPr>
              <a:t> multi-parameter curve fitting</a:t>
            </a:r>
          </a:p>
          <a:p>
            <a:pPr defTabSz="914400"/>
            <a:endParaRPr lang="en-US" altLang="en-US" sz="2400" dirty="0">
              <a:latin typeface="Arial" panose="020B0604020202020204" pitchFamily="34" charset="0"/>
              <a:cs typeface="Arial" panose="020B0604020202020204" pitchFamily="34" charset="0"/>
            </a:endParaRPr>
          </a:p>
          <a:p>
            <a:pPr defTabSz="914400"/>
            <a:r>
              <a:rPr lang="en-US" altLang="en-US" sz="4000" b="1" dirty="0">
                <a:latin typeface="Arial" panose="020B0604020202020204" pitchFamily="34" charset="0"/>
                <a:cs typeface="Arial" panose="020B0604020202020204" pitchFamily="34" charset="0"/>
              </a:rPr>
              <a:t>   NO</a:t>
            </a:r>
            <a:r>
              <a:rPr lang="en-US" altLang="en-US" sz="2800" dirty="0">
                <a:latin typeface="Arial" panose="020B0604020202020204" pitchFamily="34" charset="0"/>
                <a:cs typeface="Arial" panose="020B0604020202020204" pitchFamily="34" charset="0"/>
              </a:rPr>
              <a:t> large scale simulations or network models</a:t>
            </a:r>
          </a:p>
          <a:p>
            <a:pPr defTabSz="914400"/>
            <a:r>
              <a:rPr lang="en-US" altLang="en-US" sz="2800" dirty="0">
                <a:solidFill>
                  <a:srgbClr val="3333CC"/>
                </a:solidFill>
                <a:latin typeface="Arial" panose="020B0604020202020204" pitchFamily="34" charset="0"/>
                <a:cs typeface="Arial" panose="020B0604020202020204" pitchFamily="34" charset="0"/>
              </a:rPr>
              <a:t> </a:t>
            </a:r>
            <a:endParaRPr lang="en-US" altLang="en-US" sz="3600" dirty="0">
              <a:solidFill>
                <a:srgbClr val="3333CC"/>
              </a:solidFill>
              <a:latin typeface="Arial" panose="020B0604020202020204" pitchFamily="34" charset="0"/>
              <a:cs typeface="Arial" panose="020B0604020202020204" pitchFamily="34" charset="0"/>
            </a:endParaRPr>
          </a:p>
          <a:p>
            <a:pPr algn="ctr" defTabSz="914400"/>
            <a:r>
              <a:rPr lang="en-US" altLang="en-US" sz="2800" i="1" dirty="0">
                <a:latin typeface="Arial" panose="020B0604020202020204" pitchFamily="34" charset="0"/>
                <a:cs typeface="Arial" panose="020B0604020202020204" pitchFamily="34" charset="0"/>
              </a:rPr>
              <a:t>Allows us to test models of mobility tensor, which   defines internal nanoscale dynamics</a:t>
            </a:r>
          </a:p>
        </p:txBody>
      </p:sp>
      <p:sp>
        <p:nvSpPr>
          <p:cNvPr id="4" name="Rectangle 3"/>
          <p:cNvSpPr/>
          <p:nvPr/>
        </p:nvSpPr>
        <p:spPr>
          <a:xfrm>
            <a:off x="250085" y="936677"/>
            <a:ext cx="8643830" cy="523220"/>
          </a:xfrm>
          <a:prstGeom prst="rect">
            <a:avLst/>
          </a:prstGeom>
        </p:spPr>
        <p:txBody>
          <a:bodyPr wrap="square">
            <a:spAutoFit/>
          </a:bodyPr>
          <a:lstStyle/>
          <a:p>
            <a:pPr algn="ctr" defTabSz="914400"/>
            <a:r>
              <a:rPr lang="en-US" altLang="en-US" sz="2800" b="1" dirty="0" err="1">
                <a:solidFill>
                  <a:srgbClr val="C00000"/>
                </a:solidFill>
                <a:latin typeface="Arial" panose="020B0604020202020204" pitchFamily="34" charset="0"/>
                <a:cs typeface="Arial" panose="020B0604020202020204" pitchFamily="34" charset="0"/>
              </a:rPr>
              <a:t>D</a:t>
            </a:r>
            <a:r>
              <a:rPr lang="en-US" altLang="en-US" sz="2800" b="1" baseline="-25000" dirty="0" err="1">
                <a:solidFill>
                  <a:srgbClr val="C00000"/>
                </a:solidFill>
                <a:latin typeface="Arial" panose="020B0604020202020204" pitchFamily="34" charset="0"/>
                <a:cs typeface="Arial" panose="020B0604020202020204" pitchFamily="34" charset="0"/>
              </a:rPr>
              <a:t>eff</a:t>
            </a:r>
            <a:r>
              <a:rPr lang="en-US" altLang="en-US" sz="2800" b="1" dirty="0">
                <a:solidFill>
                  <a:srgbClr val="C00000"/>
                </a:solidFill>
                <a:latin typeface="Arial" panose="020B0604020202020204" pitchFamily="34" charset="0"/>
                <a:cs typeface="Arial" panose="020B0604020202020204" pitchFamily="34" charset="0"/>
              </a:rPr>
              <a:t>(Q) </a:t>
            </a:r>
            <a:r>
              <a:rPr lang="en-US" altLang="en-US" sz="2800" b="1" dirty="0">
                <a:latin typeface="Arial" panose="020B0604020202020204" pitchFamily="34" charset="0"/>
                <a:cs typeface="Arial" panose="020B0604020202020204" pitchFamily="34" charset="0"/>
              </a:rPr>
              <a:t>measured by NSE and the </a:t>
            </a:r>
            <a:r>
              <a:rPr lang="en-US" altLang="en-US" sz="2800" b="1" dirty="0">
                <a:solidFill>
                  <a:srgbClr val="C00000"/>
                </a:solidFill>
                <a:latin typeface="Arial" panose="020B0604020202020204" pitchFamily="34" charset="0"/>
                <a:cs typeface="Arial" panose="020B0604020202020204" pitchFamily="34" charset="0"/>
              </a:rPr>
              <a:t>mobility tensor </a:t>
            </a:r>
          </a:p>
        </p:txBody>
      </p:sp>
      <p:sp>
        <p:nvSpPr>
          <p:cNvPr id="2" name="Rectangle 1">
            <a:extLst>
              <a:ext uri="{FF2B5EF4-FFF2-40B4-BE49-F238E27FC236}">
                <a16:creationId xmlns:a16="http://schemas.microsoft.com/office/drawing/2014/main" id="{D5A2448C-A154-4367-B5AC-5AFFDD1A8F6D}"/>
              </a:ext>
            </a:extLst>
          </p:cNvPr>
          <p:cNvSpPr/>
          <p:nvPr/>
        </p:nvSpPr>
        <p:spPr>
          <a:xfrm>
            <a:off x="2886774" y="212810"/>
            <a:ext cx="3255122" cy="369332"/>
          </a:xfrm>
          <a:prstGeom prst="rect">
            <a:avLst/>
          </a:prstGeom>
        </p:spPr>
        <p:txBody>
          <a:bodyPr wrap="none">
            <a:spAutoFit/>
          </a:bodyPr>
          <a:lstStyle/>
          <a:p>
            <a:r>
              <a:rPr lang="en-US" dirty="0"/>
              <a:t>Neutron spin echo spectroscopy </a:t>
            </a:r>
          </a:p>
        </p:txBody>
      </p:sp>
    </p:spTree>
    <p:extLst>
      <p:ext uri="{BB962C8B-B14F-4D97-AF65-F5344CB8AC3E}">
        <p14:creationId xmlns:p14="http://schemas.microsoft.com/office/powerpoint/2010/main" val="329685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07E9CAE-94D6-4B8D-A68D-5424926AB50F}"/>
              </a:ext>
            </a:extLst>
          </p:cNvPr>
          <p:cNvGraphicFramePr>
            <a:graphicFrameLocks noChangeAspect="1"/>
          </p:cNvGraphicFramePr>
          <p:nvPr>
            <p:extLst>
              <p:ext uri="{D42A27DB-BD31-4B8C-83A1-F6EECF244321}">
                <p14:modId xmlns:p14="http://schemas.microsoft.com/office/powerpoint/2010/main" val="1992750563"/>
              </p:ext>
            </p:extLst>
          </p:nvPr>
        </p:nvGraphicFramePr>
        <p:xfrm>
          <a:off x="-128756" y="384049"/>
          <a:ext cx="4567798" cy="3557499"/>
        </p:xfrm>
        <a:graphic>
          <a:graphicData uri="http://schemas.openxmlformats.org/presentationml/2006/ole">
            <mc:AlternateContent xmlns:mc="http://schemas.openxmlformats.org/markup-compatibility/2006">
              <mc:Choice xmlns:v="urn:schemas-microsoft-com:vml" Requires="v">
                <p:oleObj spid="_x0000_s9510" name="Graph" r:id="rId4" imgW="3718440" imgH="2895480" progId="Origin50.Graph">
                  <p:embed/>
                </p:oleObj>
              </mc:Choice>
              <mc:Fallback>
                <p:oleObj name="Graph" r:id="rId4" imgW="3718440" imgH="2895480" progId="Origin50.Graph">
                  <p:embed/>
                  <p:pic>
                    <p:nvPicPr>
                      <p:cNvPr id="0" name=""/>
                      <p:cNvPicPr/>
                      <p:nvPr/>
                    </p:nvPicPr>
                    <p:blipFill>
                      <a:blip r:embed="rId5"/>
                      <a:stretch>
                        <a:fillRect/>
                      </a:stretch>
                    </p:blipFill>
                    <p:spPr>
                      <a:xfrm>
                        <a:off x="-128756" y="384049"/>
                        <a:ext cx="4567798" cy="355749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2B59A25-6179-4404-9450-5BA57FE67492}"/>
              </a:ext>
            </a:extLst>
          </p:cNvPr>
          <p:cNvGraphicFramePr>
            <a:graphicFrameLocks noChangeAspect="1"/>
          </p:cNvGraphicFramePr>
          <p:nvPr>
            <p:extLst>
              <p:ext uri="{D42A27DB-BD31-4B8C-83A1-F6EECF244321}">
                <p14:modId xmlns:p14="http://schemas.microsoft.com/office/powerpoint/2010/main" val="537387537"/>
              </p:ext>
            </p:extLst>
          </p:nvPr>
        </p:nvGraphicFramePr>
        <p:xfrm>
          <a:off x="4740505" y="384048"/>
          <a:ext cx="4567798" cy="3557499"/>
        </p:xfrm>
        <a:graphic>
          <a:graphicData uri="http://schemas.openxmlformats.org/presentationml/2006/ole">
            <mc:AlternateContent xmlns:mc="http://schemas.openxmlformats.org/markup-compatibility/2006">
              <mc:Choice xmlns:v="urn:schemas-microsoft-com:vml" Requires="v">
                <p:oleObj spid="_x0000_s9511" name="Graph" r:id="rId6" imgW="3718440" imgH="2895480" progId="Origin50.Graph">
                  <p:embed/>
                </p:oleObj>
              </mc:Choice>
              <mc:Fallback>
                <p:oleObj name="Graph" r:id="rId6" imgW="3718440" imgH="2895480" progId="Origin50.Graph">
                  <p:embed/>
                  <p:pic>
                    <p:nvPicPr>
                      <p:cNvPr id="0" name=""/>
                      <p:cNvPicPr/>
                      <p:nvPr/>
                    </p:nvPicPr>
                    <p:blipFill>
                      <a:blip r:embed="rId7"/>
                      <a:stretch>
                        <a:fillRect/>
                      </a:stretch>
                    </p:blipFill>
                    <p:spPr>
                      <a:xfrm>
                        <a:off x="4740505" y="384048"/>
                        <a:ext cx="4567798" cy="355749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854FCE8-628D-4FA1-957B-2B55D76C4822}"/>
              </a:ext>
            </a:extLst>
          </p:cNvPr>
          <p:cNvGraphicFramePr>
            <a:graphicFrameLocks noChangeAspect="1"/>
          </p:cNvGraphicFramePr>
          <p:nvPr>
            <p:extLst>
              <p:ext uri="{D42A27DB-BD31-4B8C-83A1-F6EECF244321}">
                <p14:modId xmlns:p14="http://schemas.microsoft.com/office/powerpoint/2010/main" val="647403582"/>
              </p:ext>
            </p:extLst>
          </p:nvPr>
        </p:nvGraphicFramePr>
        <p:xfrm>
          <a:off x="2627063" y="3460689"/>
          <a:ext cx="4397341" cy="3424743"/>
        </p:xfrm>
        <a:graphic>
          <a:graphicData uri="http://schemas.openxmlformats.org/presentationml/2006/ole">
            <mc:AlternateContent xmlns:mc="http://schemas.openxmlformats.org/markup-compatibility/2006">
              <mc:Choice xmlns:v="urn:schemas-microsoft-com:vml" Requires="v">
                <p:oleObj spid="_x0000_s9512" name="Graph" r:id="rId8" imgW="3718440" imgH="2895480" progId="Origin50.Graph">
                  <p:embed/>
                </p:oleObj>
              </mc:Choice>
              <mc:Fallback>
                <p:oleObj name="Graph" r:id="rId8" imgW="3718440" imgH="2895480" progId="Origin50.Graph">
                  <p:embed/>
                  <p:pic>
                    <p:nvPicPr>
                      <p:cNvPr id="0" name=""/>
                      <p:cNvPicPr/>
                      <p:nvPr/>
                    </p:nvPicPr>
                    <p:blipFill>
                      <a:blip r:embed="rId9"/>
                      <a:stretch>
                        <a:fillRect/>
                      </a:stretch>
                    </p:blipFill>
                    <p:spPr>
                      <a:xfrm>
                        <a:off x="2627063" y="3460689"/>
                        <a:ext cx="4397341" cy="3424743"/>
                      </a:xfrm>
                      <a:prstGeom prst="rect">
                        <a:avLst/>
                      </a:prstGeom>
                    </p:spPr>
                  </p:pic>
                </p:oleObj>
              </mc:Fallback>
            </mc:AlternateContent>
          </a:graphicData>
        </a:graphic>
      </p:graphicFrame>
      <p:sp>
        <p:nvSpPr>
          <p:cNvPr id="2" name="TextBox 1"/>
          <p:cNvSpPr txBox="1"/>
          <p:nvPr/>
        </p:nvSpPr>
        <p:spPr>
          <a:xfrm>
            <a:off x="2411870" y="122438"/>
            <a:ext cx="4355808" cy="523220"/>
          </a:xfrm>
          <a:prstGeom prst="rect">
            <a:avLst/>
          </a:prstGeom>
          <a:noFill/>
        </p:spPr>
        <p:txBody>
          <a:bodyPr wrap="none" rtlCol="0">
            <a:spAutoFit/>
          </a:bodyPr>
          <a:lstStyle/>
          <a:p>
            <a:r>
              <a:rPr lang="en-US" sz="2800" dirty="0"/>
              <a:t>NSE spectra of alpha-catenin</a:t>
            </a:r>
          </a:p>
        </p:txBody>
      </p:sp>
    </p:spTree>
    <p:extLst>
      <p:ext uri="{BB962C8B-B14F-4D97-AF65-F5344CB8AC3E}">
        <p14:creationId xmlns:p14="http://schemas.microsoft.com/office/powerpoint/2010/main" val="30936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1" y="1396508"/>
            <a:ext cx="5722219" cy="4429810"/>
          </a:xfrm>
          <a:prstGeom prst="rect">
            <a:avLst/>
          </a:prstGeom>
        </p:spPr>
      </p:pic>
      <p:pic>
        <p:nvPicPr>
          <p:cNvPr id="3" name="Picture 2">
            <a:extLst>
              <a:ext uri="{FF2B5EF4-FFF2-40B4-BE49-F238E27FC236}">
                <a16:creationId xmlns:a16="http://schemas.microsoft.com/office/drawing/2014/main" id="{3AB38FEE-645A-469F-9EA2-E56824ED6623}"/>
              </a:ext>
            </a:extLst>
          </p:cNvPr>
          <p:cNvPicPr>
            <a:picLocks noChangeAspect="1"/>
          </p:cNvPicPr>
          <p:nvPr/>
        </p:nvPicPr>
        <p:blipFill rotWithShape="1">
          <a:blip r:embed="rId3">
            <a:extLst>
              <a:ext uri="{28A0092B-C50C-407E-A947-70E740481C1C}">
                <a14:useLocalDpi xmlns:a14="http://schemas.microsoft.com/office/drawing/2010/main" val="0"/>
              </a:ext>
            </a:extLst>
          </a:blip>
          <a:srcRect l="17246" t="20440" r="9552" b="12294"/>
          <a:stretch/>
        </p:blipFill>
        <p:spPr>
          <a:xfrm>
            <a:off x="5092399" y="2808612"/>
            <a:ext cx="4051601" cy="2313618"/>
          </a:xfrm>
          <a:prstGeom prst="rect">
            <a:avLst/>
          </a:prstGeom>
        </p:spPr>
      </p:pic>
      <p:sp>
        <p:nvSpPr>
          <p:cNvPr id="4" name="TextBox 3"/>
          <p:cNvSpPr txBox="1"/>
          <p:nvPr/>
        </p:nvSpPr>
        <p:spPr>
          <a:xfrm>
            <a:off x="886968" y="996696"/>
            <a:ext cx="7528343" cy="461665"/>
          </a:xfrm>
          <a:prstGeom prst="rect">
            <a:avLst/>
          </a:prstGeom>
          <a:noFill/>
        </p:spPr>
        <p:txBody>
          <a:bodyPr wrap="none" rtlCol="0">
            <a:spAutoFit/>
          </a:bodyPr>
          <a:lstStyle/>
          <a:p>
            <a:r>
              <a:rPr lang="en-US" sz="2400" b="1" dirty="0"/>
              <a:t>Nanoscale motion of the disordered tail of alpha-catenin</a:t>
            </a:r>
          </a:p>
        </p:txBody>
      </p:sp>
      <p:sp>
        <p:nvSpPr>
          <p:cNvPr id="5" name="TextBox 4"/>
          <p:cNvSpPr txBox="1"/>
          <p:nvPr/>
        </p:nvSpPr>
        <p:spPr>
          <a:xfrm>
            <a:off x="4827223" y="6041464"/>
            <a:ext cx="3335913" cy="369332"/>
          </a:xfrm>
          <a:prstGeom prst="rect">
            <a:avLst/>
          </a:prstGeom>
          <a:noFill/>
        </p:spPr>
        <p:txBody>
          <a:bodyPr wrap="none" rtlCol="0">
            <a:spAutoFit/>
          </a:bodyPr>
          <a:lstStyle/>
          <a:p>
            <a:r>
              <a:rPr lang="en-US" b="1" dirty="0"/>
              <a:t>Nicholl et al, </a:t>
            </a:r>
            <a:r>
              <a:rPr lang="en-US" b="1" dirty="0" err="1"/>
              <a:t>Biophys</a:t>
            </a:r>
            <a:r>
              <a:rPr lang="en-US" b="1" dirty="0"/>
              <a:t>. J.  In press.</a:t>
            </a:r>
          </a:p>
        </p:txBody>
      </p:sp>
      <p:sp>
        <p:nvSpPr>
          <p:cNvPr id="6" name="TextBox 5">
            <a:extLst>
              <a:ext uri="{FF2B5EF4-FFF2-40B4-BE49-F238E27FC236}">
                <a16:creationId xmlns:a16="http://schemas.microsoft.com/office/drawing/2014/main" id="{58A49853-19D5-4372-B004-D7F0A05AD7AC}"/>
              </a:ext>
            </a:extLst>
          </p:cNvPr>
          <p:cNvSpPr txBox="1"/>
          <p:nvPr/>
        </p:nvSpPr>
        <p:spPr>
          <a:xfrm>
            <a:off x="2091306" y="373264"/>
            <a:ext cx="5119665" cy="369332"/>
          </a:xfrm>
          <a:prstGeom prst="rect">
            <a:avLst/>
          </a:prstGeom>
          <a:noFill/>
        </p:spPr>
        <p:txBody>
          <a:bodyPr wrap="square" rtlCol="0">
            <a:spAutoFit/>
          </a:bodyPr>
          <a:lstStyle/>
          <a:p>
            <a:r>
              <a:rPr lang="en-US" dirty="0"/>
              <a:t>Neutron spin echo spectroscopy allows us to see </a:t>
            </a:r>
          </a:p>
        </p:txBody>
      </p:sp>
    </p:spTree>
    <p:extLst>
      <p:ext uri="{BB962C8B-B14F-4D97-AF65-F5344CB8AC3E}">
        <p14:creationId xmlns:p14="http://schemas.microsoft.com/office/powerpoint/2010/main" val="17690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81" y="1166942"/>
            <a:ext cx="7285777" cy="4278094"/>
          </a:xfrm>
          <a:prstGeom prst="rect">
            <a:avLst/>
          </a:prstGeom>
          <a:noFill/>
        </p:spPr>
        <p:txBody>
          <a:bodyPr wrap="none" rtlCol="0">
            <a:spAutoFit/>
          </a:bodyPr>
          <a:lstStyle/>
          <a:p>
            <a:r>
              <a:rPr lang="en-US" sz="3200" b="1" u="sng" dirty="0"/>
              <a:t>Summary</a:t>
            </a:r>
          </a:p>
          <a:p>
            <a:endParaRPr lang="en-US" sz="2400" dirty="0"/>
          </a:p>
          <a:p>
            <a:r>
              <a:rPr lang="en-US" sz="2400" dirty="0"/>
              <a:t>Structure of </a:t>
            </a:r>
            <a:r>
              <a:rPr lang="el-GR" sz="2400" dirty="0"/>
              <a:t>α</a:t>
            </a:r>
            <a:r>
              <a:rPr lang="en-US" sz="2400" dirty="0"/>
              <a:t>-catenin dimer and monomer in solution</a:t>
            </a:r>
          </a:p>
          <a:p>
            <a:endParaRPr lang="en-US" sz="2400" dirty="0"/>
          </a:p>
          <a:p>
            <a:r>
              <a:rPr lang="el-GR" sz="2400" dirty="0"/>
              <a:t>α</a:t>
            </a:r>
            <a:r>
              <a:rPr lang="en-US" sz="2400" dirty="0"/>
              <a:t>-catenin in complex with actin filament</a:t>
            </a:r>
          </a:p>
          <a:p>
            <a:endParaRPr lang="en-US" sz="2400" dirty="0"/>
          </a:p>
          <a:p>
            <a:r>
              <a:rPr lang="en-US" sz="2400" dirty="0"/>
              <a:t>Nanoscale dynamics of the actin binding tail </a:t>
            </a:r>
          </a:p>
          <a:p>
            <a:endParaRPr lang="en-US" sz="2400" dirty="0"/>
          </a:p>
          <a:p>
            <a:r>
              <a:rPr lang="en-US" sz="2400" b="1" dirty="0"/>
              <a:t>N</a:t>
            </a:r>
            <a:r>
              <a:rPr lang="en-US" sz="2400" dirty="0"/>
              <a:t>eutron </a:t>
            </a:r>
            <a:r>
              <a:rPr lang="en-US" sz="2400" b="1" dirty="0"/>
              <a:t>S</a:t>
            </a:r>
            <a:r>
              <a:rPr lang="en-US" sz="2400" dirty="0"/>
              <a:t>pin </a:t>
            </a:r>
            <a:r>
              <a:rPr lang="en-US" sz="2400" b="1" dirty="0"/>
              <a:t>E</a:t>
            </a:r>
            <a:r>
              <a:rPr lang="en-US" sz="2400" dirty="0"/>
              <a:t>cho spectroscopy </a:t>
            </a:r>
            <a:r>
              <a:rPr lang="en-US" sz="2400" dirty="0">
                <a:effectLst>
                  <a:glow rad="63500">
                    <a:schemeClr val="accent1">
                      <a:satMod val="175000"/>
                      <a:alpha val="40000"/>
                    </a:schemeClr>
                  </a:glow>
                </a:effectLst>
              </a:rPr>
              <a:t>(now we see with NSE!)</a:t>
            </a:r>
            <a:r>
              <a:rPr lang="en-US" sz="2400" dirty="0"/>
              <a:t> </a:t>
            </a:r>
          </a:p>
          <a:p>
            <a:endParaRPr lang="en-US" sz="2400" dirty="0"/>
          </a:p>
          <a:p>
            <a:endParaRPr lang="en-US" sz="2400" dirty="0">
              <a:effectLst>
                <a:glow rad="63500">
                  <a:schemeClr val="accent1">
                    <a:satMod val="175000"/>
                    <a:alpha val="40000"/>
                  </a:schemeClr>
                </a:glow>
              </a:effectLst>
            </a:endParaRPr>
          </a:p>
        </p:txBody>
      </p:sp>
    </p:spTree>
    <p:extLst>
      <p:ext uri="{BB962C8B-B14F-4D97-AF65-F5344CB8AC3E}">
        <p14:creationId xmlns:p14="http://schemas.microsoft.com/office/powerpoint/2010/main" val="35143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75880" y="310249"/>
            <a:ext cx="37607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sz="3000" b="1" dirty="0">
                <a:latin typeface="Arial" panose="020B0604020202020204" pitchFamily="34" charset="0"/>
              </a:rPr>
              <a:t>Acknowledgements</a:t>
            </a:r>
          </a:p>
        </p:txBody>
      </p:sp>
      <p:sp>
        <p:nvSpPr>
          <p:cNvPr id="53251" name="Text Box 3"/>
          <p:cNvSpPr txBox="1">
            <a:spLocks noChangeArrowheads="1"/>
          </p:cNvSpPr>
          <p:nvPr/>
        </p:nvSpPr>
        <p:spPr bwMode="auto">
          <a:xfrm>
            <a:off x="6083385" y="39228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sz="2000">
              <a:latin typeface="Arial" panose="020B0604020202020204" pitchFamily="34" charset="0"/>
            </a:endParaRPr>
          </a:p>
        </p:txBody>
      </p:sp>
      <p:sp>
        <p:nvSpPr>
          <p:cNvPr id="46084" name="Text Box 4"/>
          <p:cNvSpPr txBox="1">
            <a:spLocks noChangeArrowheads="1"/>
          </p:cNvSpPr>
          <p:nvPr/>
        </p:nvSpPr>
        <p:spPr bwMode="auto">
          <a:xfrm>
            <a:off x="2772791" y="724578"/>
            <a:ext cx="3962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endParaRPr lang="en-US" b="0" dirty="0">
              <a:latin typeface="+mn-lt"/>
            </a:endParaRPr>
          </a:p>
          <a:p>
            <a:pPr eaLnBrk="1" fontAlgn="auto" hangingPunct="1">
              <a:spcBef>
                <a:spcPts val="0"/>
              </a:spcBef>
              <a:spcAft>
                <a:spcPts val="0"/>
              </a:spcAft>
              <a:defRPr/>
            </a:pPr>
            <a:r>
              <a:rPr lang="en-US" sz="2400" b="0" dirty="0">
                <a:latin typeface="+mn-lt"/>
              </a:rPr>
              <a:t>David J E Callaway</a:t>
            </a:r>
          </a:p>
          <a:p>
            <a:pPr eaLnBrk="1" fontAlgn="auto" hangingPunct="1">
              <a:spcBef>
                <a:spcPts val="0"/>
              </a:spcBef>
              <a:spcAft>
                <a:spcPts val="0"/>
              </a:spcAft>
              <a:defRPr/>
            </a:pPr>
            <a:r>
              <a:rPr lang="en-US" sz="2400" b="0" dirty="0">
                <a:latin typeface="+mn-lt"/>
              </a:rPr>
              <a:t>Iain D Nicholl</a:t>
            </a:r>
          </a:p>
          <a:p>
            <a:pPr eaLnBrk="1" fontAlgn="auto" hangingPunct="1">
              <a:spcBef>
                <a:spcPts val="0"/>
              </a:spcBef>
              <a:spcAft>
                <a:spcPts val="0"/>
              </a:spcAft>
              <a:defRPr/>
            </a:pPr>
            <a:r>
              <a:rPr lang="en-US" sz="2400" b="0" dirty="0">
                <a:latin typeface="+mn-lt"/>
              </a:rPr>
              <a:t>Bela </a:t>
            </a:r>
            <a:r>
              <a:rPr lang="en-US" sz="2400" b="0" dirty="0" err="1">
                <a:latin typeface="+mn-lt"/>
              </a:rPr>
              <a:t>Farago</a:t>
            </a:r>
            <a:endParaRPr lang="en-US" sz="2400" b="0" dirty="0">
              <a:latin typeface="+mn-lt"/>
            </a:endParaRPr>
          </a:p>
          <a:p>
            <a:pPr eaLnBrk="1" fontAlgn="auto" hangingPunct="1">
              <a:spcBef>
                <a:spcPts val="0"/>
              </a:spcBef>
              <a:spcAft>
                <a:spcPts val="0"/>
              </a:spcAft>
              <a:defRPr/>
            </a:pPr>
            <a:endParaRPr lang="en-US" b="0" dirty="0">
              <a:latin typeface="+mn-lt"/>
            </a:endParaRPr>
          </a:p>
          <a:p>
            <a:pPr eaLnBrk="1" fontAlgn="auto" hangingPunct="1">
              <a:spcBef>
                <a:spcPts val="0"/>
              </a:spcBef>
              <a:spcAft>
                <a:spcPts val="0"/>
              </a:spcAft>
              <a:defRPr/>
            </a:pPr>
            <a:endParaRPr lang="en-US" b="0" dirty="0">
              <a:latin typeface="+mn-lt"/>
            </a:endParaRPr>
          </a:p>
          <a:p>
            <a:pPr eaLnBrk="1" fontAlgn="auto" hangingPunct="1">
              <a:spcBef>
                <a:spcPts val="0"/>
              </a:spcBef>
              <a:spcAft>
                <a:spcPts val="0"/>
              </a:spcAft>
              <a:defRPr/>
            </a:pPr>
            <a:endParaRPr lang="en-US" b="0" dirty="0">
              <a:latin typeface="+mn-lt"/>
            </a:endParaRPr>
          </a:p>
          <a:p>
            <a:pPr eaLnBrk="1" fontAlgn="auto" hangingPunct="1">
              <a:spcBef>
                <a:spcPts val="0"/>
              </a:spcBef>
              <a:spcAft>
                <a:spcPts val="0"/>
              </a:spcAft>
              <a:defRPr/>
            </a:pPr>
            <a:endParaRPr lang="en-US" b="0" dirty="0">
              <a:latin typeface="+mn-lt"/>
            </a:endParaRPr>
          </a:p>
          <a:p>
            <a:pPr eaLnBrk="1" fontAlgn="auto" hangingPunct="1">
              <a:spcBef>
                <a:spcPts val="0"/>
              </a:spcBef>
              <a:spcAft>
                <a:spcPts val="0"/>
              </a:spcAft>
              <a:defRPr/>
            </a:pPr>
            <a:endParaRPr lang="en-US" b="0" dirty="0">
              <a:latin typeface="+mn-lt"/>
            </a:endParaRPr>
          </a:p>
        </p:txBody>
      </p:sp>
      <p:sp>
        <p:nvSpPr>
          <p:cNvPr id="3" name="TextBox 2"/>
          <p:cNvSpPr txBox="1"/>
          <p:nvPr/>
        </p:nvSpPr>
        <p:spPr>
          <a:xfrm>
            <a:off x="958160" y="5288340"/>
            <a:ext cx="7086812" cy="1569660"/>
          </a:xfrm>
          <a:prstGeom prst="rect">
            <a:avLst/>
          </a:prstGeom>
          <a:noFill/>
        </p:spPr>
        <p:txBody>
          <a:bodyPr wrap="none" rtlCol="0">
            <a:spAutoFit/>
          </a:bodyPr>
          <a:lstStyle/>
          <a:p>
            <a:r>
              <a:rPr lang="en-US" sz="2400" b="1" dirty="0"/>
              <a:t>Funding: NIH NIDDK (with Peter Friedman, Pittsburgh)</a:t>
            </a:r>
          </a:p>
          <a:p>
            <a:r>
              <a:rPr lang="en-US" sz="2400" b="1" dirty="0"/>
              <a:t>	    NSF (MCB Molecular Biophysics)</a:t>
            </a:r>
          </a:p>
          <a:p>
            <a:r>
              <a:rPr lang="en-US" sz="2400" b="1" dirty="0"/>
              <a:t>	    Beam time awards (DOE BES)</a:t>
            </a:r>
          </a:p>
          <a:p>
            <a:r>
              <a:rPr lang="en-US" sz="2400" b="1" dirty="0"/>
              <a:t>	</a:t>
            </a:r>
          </a:p>
        </p:txBody>
      </p:sp>
      <p:sp>
        <p:nvSpPr>
          <p:cNvPr id="5" name="Rectangle 4"/>
          <p:cNvSpPr/>
          <p:nvPr/>
        </p:nvSpPr>
        <p:spPr>
          <a:xfrm>
            <a:off x="5758972" y="1020638"/>
            <a:ext cx="4572000" cy="1938992"/>
          </a:xfrm>
          <a:prstGeom prst="rect">
            <a:avLst/>
          </a:prstGeom>
        </p:spPr>
        <p:txBody>
          <a:bodyPr>
            <a:spAutoFit/>
          </a:bodyPr>
          <a:lstStyle/>
          <a:p>
            <a:pPr>
              <a:defRPr/>
            </a:pPr>
            <a:r>
              <a:rPr lang="en-US" sz="2400" dirty="0"/>
              <a:t>Tsutomu Matsui</a:t>
            </a:r>
          </a:p>
          <a:p>
            <a:pPr>
              <a:defRPr/>
            </a:pPr>
            <a:r>
              <a:rPr lang="en-US" sz="2400" dirty="0"/>
              <a:t>Thomas Weiss</a:t>
            </a:r>
          </a:p>
          <a:p>
            <a:pPr>
              <a:defRPr/>
            </a:pPr>
            <a:r>
              <a:rPr lang="en-US" sz="2400" dirty="0"/>
              <a:t>William Heller  </a:t>
            </a:r>
          </a:p>
          <a:p>
            <a:pPr>
              <a:defRPr/>
            </a:pPr>
            <a:r>
              <a:rPr lang="en-US" sz="2400" dirty="0"/>
              <a:t>Chris Stanley</a:t>
            </a:r>
          </a:p>
          <a:p>
            <a:pPr>
              <a:defRPr/>
            </a:pPr>
            <a:r>
              <a:rPr lang="en-US" sz="2400" dirty="0" err="1"/>
              <a:t>Shuo</a:t>
            </a:r>
            <a:r>
              <a:rPr lang="en-US" sz="2400" dirty="0"/>
              <a:t> Qian </a:t>
            </a:r>
          </a:p>
        </p:txBody>
      </p:sp>
      <p:sp>
        <p:nvSpPr>
          <p:cNvPr id="6" name="Rectangle 5"/>
          <p:cNvSpPr/>
          <p:nvPr/>
        </p:nvSpPr>
        <p:spPr>
          <a:xfrm>
            <a:off x="275650" y="1020638"/>
            <a:ext cx="2281522" cy="523220"/>
          </a:xfrm>
          <a:prstGeom prst="rect">
            <a:avLst/>
          </a:prstGeom>
        </p:spPr>
        <p:txBody>
          <a:bodyPr wrap="none">
            <a:spAutoFit/>
          </a:bodyPr>
          <a:lstStyle/>
          <a:p>
            <a:pPr>
              <a:defRPr/>
            </a:pPr>
            <a:r>
              <a:rPr lang="en-US" sz="2800" b="1" dirty="0">
                <a:solidFill>
                  <a:srgbClr val="C00000"/>
                </a:solidFill>
              </a:rPr>
              <a:t>Collaborators: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1" y="3164612"/>
            <a:ext cx="1819275" cy="1714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31" y="3107462"/>
            <a:ext cx="2581275" cy="17716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134" y="3422825"/>
            <a:ext cx="2909533" cy="1338385"/>
          </a:xfrm>
          <a:prstGeom prst="rect">
            <a:avLst/>
          </a:prstGeom>
        </p:spPr>
      </p:pic>
    </p:spTree>
    <p:extLst>
      <p:ext uri="{BB962C8B-B14F-4D97-AF65-F5344CB8AC3E}">
        <p14:creationId xmlns:p14="http://schemas.microsoft.com/office/powerpoint/2010/main" val="125950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6699EFFA-D6C9-4C51-8A34-F40D08C3E937}"/>
              </a:ext>
            </a:extLst>
          </p:cNvPr>
          <p:cNvSpPr txBox="1">
            <a:spLocks noChangeArrowheads="1"/>
          </p:cNvSpPr>
          <p:nvPr/>
        </p:nvSpPr>
        <p:spPr bwMode="auto">
          <a:xfrm>
            <a:off x="591408" y="288949"/>
            <a:ext cx="7463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800" b="1" dirty="0">
                <a:solidFill>
                  <a:srgbClr val="C00000"/>
                </a:solidFill>
              </a:rPr>
              <a:t> </a:t>
            </a:r>
          </a:p>
        </p:txBody>
      </p:sp>
      <p:sp>
        <p:nvSpPr>
          <p:cNvPr id="12" name="TextBox 8">
            <a:extLst>
              <a:ext uri="{FF2B5EF4-FFF2-40B4-BE49-F238E27FC236}">
                <a16:creationId xmlns:a16="http://schemas.microsoft.com/office/drawing/2014/main" id="{1CC5D016-E99F-4A38-9956-F28F71E408F2}"/>
              </a:ext>
            </a:extLst>
          </p:cNvPr>
          <p:cNvSpPr txBox="1">
            <a:spLocks noChangeArrowheads="1"/>
          </p:cNvSpPr>
          <p:nvPr/>
        </p:nvSpPr>
        <p:spPr bwMode="auto">
          <a:xfrm>
            <a:off x="90615" y="442754"/>
            <a:ext cx="89462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3200" b="1" dirty="0" err="1"/>
              <a:t>Adherens</a:t>
            </a:r>
            <a:r>
              <a:rPr lang="en-US" sz="3200" b="1" dirty="0"/>
              <a:t> junction complex in cell-cell adhesion                               </a:t>
            </a:r>
            <a:r>
              <a:rPr lang="en-US" sz="3200" b="1" dirty="0">
                <a:solidFill>
                  <a:srgbClr val="0000FF"/>
                </a:solidFill>
              </a:rPr>
              <a:t>Transmits mechanical stress from cell to cell </a:t>
            </a:r>
          </a:p>
        </p:txBody>
      </p:sp>
      <p:pic>
        <p:nvPicPr>
          <p:cNvPr id="13" name="Picture 1" descr="interface of cell membrane and cytoskeleton - Google Search - Mozilla Firefox">
            <a:extLst>
              <a:ext uri="{FF2B5EF4-FFF2-40B4-BE49-F238E27FC236}">
                <a16:creationId xmlns:a16="http://schemas.microsoft.com/office/drawing/2014/main" id="{249C9C6D-8723-439F-8D15-44C06B7474A9}"/>
              </a:ext>
            </a:extLst>
          </p:cNvPr>
          <p:cNvPicPr>
            <a:picLocks noChangeAspect="1"/>
          </p:cNvPicPr>
          <p:nvPr/>
        </p:nvPicPr>
        <p:blipFill rotWithShape="1">
          <a:blip r:embed="rId3">
            <a:extLst>
              <a:ext uri="{28A0092B-C50C-407E-A947-70E740481C1C}">
                <a14:useLocalDpi xmlns:a14="http://schemas.microsoft.com/office/drawing/2010/main" val="0"/>
              </a:ext>
            </a:extLst>
          </a:blip>
          <a:srcRect l="14905" t="25893" r="59717" b="51371"/>
          <a:stretch/>
        </p:blipFill>
        <p:spPr bwMode="auto">
          <a:xfrm>
            <a:off x="0" y="2668908"/>
            <a:ext cx="3286234" cy="207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9116" y="5238854"/>
            <a:ext cx="5288114" cy="1384995"/>
          </a:xfrm>
          <a:prstGeom prst="rect">
            <a:avLst/>
          </a:prstGeom>
          <a:noFill/>
        </p:spPr>
        <p:txBody>
          <a:bodyPr wrap="none" rtlCol="0">
            <a:spAutoFit/>
          </a:bodyPr>
          <a:lstStyle/>
          <a:p>
            <a:pPr marL="457200" indent="-457200">
              <a:buFont typeface="Arial" panose="020B0604020202020204" pitchFamily="34" charset="0"/>
              <a:buChar char="•"/>
            </a:pPr>
            <a:r>
              <a:rPr lang="en-US" sz="2800" b="1" dirty="0">
                <a:solidFill>
                  <a:srgbClr val="0000FF"/>
                </a:solidFill>
              </a:rPr>
              <a:t>tissue integrity and remodeling</a:t>
            </a:r>
          </a:p>
          <a:p>
            <a:pPr marL="457200" indent="-457200">
              <a:buFont typeface="Arial" panose="020B0604020202020204" pitchFamily="34" charset="0"/>
              <a:buChar char="•"/>
            </a:pPr>
            <a:r>
              <a:rPr lang="en-US" sz="2800" b="1" dirty="0">
                <a:solidFill>
                  <a:srgbClr val="0000FF"/>
                </a:solidFill>
              </a:rPr>
              <a:t>embryo morphogenesis</a:t>
            </a:r>
          </a:p>
          <a:p>
            <a:pPr marL="457200" indent="-457200">
              <a:buFont typeface="Arial" panose="020B0604020202020204" pitchFamily="34" charset="0"/>
              <a:buChar char="•"/>
            </a:pPr>
            <a:r>
              <a:rPr lang="en-US" sz="2800" b="1" dirty="0" err="1">
                <a:solidFill>
                  <a:srgbClr val="0000FF"/>
                </a:solidFill>
              </a:rPr>
              <a:t>mechanosensor</a:t>
            </a:r>
            <a:endParaRPr lang="en-US" sz="2800" b="1" dirty="0">
              <a:solidFill>
                <a:srgbClr val="0000FF"/>
              </a:solidFill>
            </a:endParaRPr>
          </a:p>
        </p:txBody>
      </p:sp>
      <p:pic>
        <p:nvPicPr>
          <p:cNvPr id="15" name="Picture 14">
            <a:extLst>
              <a:ext uri="{FF2B5EF4-FFF2-40B4-BE49-F238E27FC236}">
                <a16:creationId xmlns:a16="http://schemas.microsoft.com/office/drawing/2014/main" id="{C6C0D31A-DEDA-48C3-B1C6-9252F8F9F98A}"/>
              </a:ext>
            </a:extLst>
          </p:cNvPr>
          <p:cNvPicPr>
            <a:picLocks noChangeAspect="1"/>
          </p:cNvPicPr>
          <p:nvPr/>
        </p:nvPicPr>
        <p:blipFill rotWithShape="1">
          <a:blip r:embed="rId4">
            <a:extLst>
              <a:ext uri="{28A0092B-C50C-407E-A947-70E740481C1C}">
                <a14:useLocalDpi xmlns:a14="http://schemas.microsoft.com/office/drawing/2010/main" val="0"/>
              </a:ext>
            </a:extLst>
          </a:blip>
          <a:srcRect t="27380"/>
          <a:stretch/>
        </p:blipFill>
        <p:spPr>
          <a:xfrm>
            <a:off x="3453732" y="1932492"/>
            <a:ext cx="5690268" cy="2079056"/>
          </a:xfrm>
          <a:prstGeom prst="rect">
            <a:avLst/>
          </a:prstGeom>
        </p:spPr>
      </p:pic>
      <p:cxnSp>
        <p:nvCxnSpPr>
          <p:cNvPr id="18" name="Connector: Elbow 17">
            <a:extLst>
              <a:ext uri="{FF2B5EF4-FFF2-40B4-BE49-F238E27FC236}">
                <a16:creationId xmlns:a16="http://schemas.microsoft.com/office/drawing/2014/main" id="{92EADAA8-1789-41B5-9713-2B0DC589E803}"/>
              </a:ext>
            </a:extLst>
          </p:cNvPr>
          <p:cNvCxnSpPr/>
          <p:nvPr/>
        </p:nvCxnSpPr>
        <p:spPr>
          <a:xfrm flipV="1">
            <a:off x="2391508" y="2250831"/>
            <a:ext cx="1062224" cy="592853"/>
          </a:xfrm>
          <a:prstGeom prst="bentConnector3">
            <a:avLst>
              <a:gd name="adj1" fmla="val -1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8713"/>
          <a:stretch/>
        </p:blipFill>
        <p:spPr>
          <a:xfrm>
            <a:off x="1005875" y="2803208"/>
            <a:ext cx="6899300" cy="3050842"/>
          </a:xfrm>
          <a:prstGeom prst="rect">
            <a:avLst/>
          </a:prstGeom>
        </p:spPr>
      </p:pic>
      <p:sp>
        <p:nvSpPr>
          <p:cNvPr id="3" name="TextBox 2"/>
          <p:cNvSpPr txBox="1"/>
          <p:nvPr/>
        </p:nvSpPr>
        <p:spPr>
          <a:xfrm>
            <a:off x="548014" y="786384"/>
            <a:ext cx="5539850" cy="523220"/>
          </a:xfrm>
          <a:prstGeom prst="rect">
            <a:avLst/>
          </a:prstGeom>
          <a:noFill/>
        </p:spPr>
        <p:txBody>
          <a:bodyPr wrap="none" rtlCol="0">
            <a:spAutoFit/>
          </a:bodyPr>
          <a:lstStyle/>
          <a:p>
            <a:r>
              <a:rPr lang="el-GR" sz="2800" b="1" dirty="0">
                <a:solidFill>
                  <a:srgbClr val="C00000"/>
                </a:solidFill>
              </a:rPr>
              <a:t>α</a:t>
            </a:r>
            <a:r>
              <a:rPr lang="en-US" sz="2800" b="1" dirty="0">
                <a:solidFill>
                  <a:srgbClr val="C00000"/>
                </a:solidFill>
              </a:rPr>
              <a:t>-catenin in polarized cell migration</a:t>
            </a:r>
          </a:p>
        </p:txBody>
      </p:sp>
      <p:sp>
        <p:nvSpPr>
          <p:cNvPr id="4" name="Rectangle 3"/>
          <p:cNvSpPr/>
          <p:nvPr/>
        </p:nvSpPr>
        <p:spPr>
          <a:xfrm>
            <a:off x="1862752" y="1744718"/>
            <a:ext cx="6042423" cy="523220"/>
          </a:xfrm>
          <a:prstGeom prst="rect">
            <a:avLst/>
          </a:prstGeom>
        </p:spPr>
        <p:txBody>
          <a:bodyPr wrap="none">
            <a:spAutoFit/>
          </a:bodyPr>
          <a:lstStyle/>
          <a:p>
            <a:r>
              <a:rPr lang="en-US" sz="2800" b="1" dirty="0"/>
              <a:t>modulates actin cytoskeleton dynamics</a:t>
            </a:r>
            <a:endParaRPr lang="en-US" sz="2800" dirty="0"/>
          </a:p>
        </p:txBody>
      </p:sp>
    </p:spTree>
    <p:extLst>
      <p:ext uri="{BB962C8B-B14F-4D97-AF65-F5344CB8AC3E}">
        <p14:creationId xmlns:p14="http://schemas.microsoft.com/office/powerpoint/2010/main" val="223717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rm3802 - PDF-XChange Editor">
            <a:extLst>
              <a:ext uri="{FF2B5EF4-FFF2-40B4-BE49-F238E27FC236}">
                <a16:creationId xmlns:a16="http://schemas.microsoft.com/office/drawing/2014/main" id="{9136048B-5EAC-4B08-BE7F-12DECCA788BE}"/>
              </a:ext>
            </a:extLst>
          </p:cNvPr>
          <p:cNvPicPr>
            <a:picLocks noChangeAspect="1"/>
          </p:cNvPicPr>
          <p:nvPr/>
        </p:nvPicPr>
        <p:blipFill rotWithShape="1">
          <a:blip r:embed="rId2">
            <a:extLst>
              <a:ext uri="{28A0092B-C50C-407E-A947-70E740481C1C}">
                <a14:useLocalDpi xmlns:a14="http://schemas.microsoft.com/office/drawing/2010/main" val="0"/>
              </a:ext>
            </a:extLst>
          </a:blip>
          <a:srcRect l="35195" t="26478" r="52257" b="24931"/>
          <a:stretch/>
        </p:blipFill>
        <p:spPr>
          <a:xfrm>
            <a:off x="2391510" y="859061"/>
            <a:ext cx="2301230" cy="5380965"/>
          </a:xfrm>
          <a:prstGeom prst="rect">
            <a:avLst/>
          </a:prstGeom>
        </p:spPr>
      </p:pic>
      <p:sp>
        <p:nvSpPr>
          <p:cNvPr id="4" name="TextBox 3">
            <a:extLst>
              <a:ext uri="{FF2B5EF4-FFF2-40B4-BE49-F238E27FC236}">
                <a16:creationId xmlns:a16="http://schemas.microsoft.com/office/drawing/2014/main" id="{19EE7E1B-67D1-449E-9D1C-87BF450FE119}"/>
              </a:ext>
            </a:extLst>
          </p:cNvPr>
          <p:cNvSpPr txBox="1"/>
          <p:nvPr/>
        </p:nvSpPr>
        <p:spPr>
          <a:xfrm>
            <a:off x="2491991" y="6390751"/>
            <a:ext cx="6492675" cy="369332"/>
          </a:xfrm>
          <a:prstGeom prst="rect">
            <a:avLst/>
          </a:prstGeom>
          <a:noFill/>
        </p:spPr>
        <p:txBody>
          <a:bodyPr wrap="none" rtlCol="0">
            <a:spAutoFit/>
          </a:bodyPr>
          <a:lstStyle/>
          <a:p>
            <a:r>
              <a:rPr lang="en-US" b="1" i="1" dirty="0"/>
              <a:t>Masatoshi </a:t>
            </a:r>
            <a:r>
              <a:rPr lang="en-US" b="1" i="1" dirty="0" err="1"/>
              <a:t>Takeichi</a:t>
            </a:r>
            <a:r>
              <a:rPr lang="en-US" b="1" i="1" dirty="0"/>
              <a:t>, Nature  </a:t>
            </a:r>
            <a:r>
              <a:rPr lang="en-US" b="1" i="1" dirty="0" err="1"/>
              <a:t>Reviews|Molecular</a:t>
            </a:r>
            <a:r>
              <a:rPr lang="en-US" b="1" i="1" dirty="0"/>
              <a:t> Cell Biology, 2014</a:t>
            </a:r>
          </a:p>
        </p:txBody>
      </p:sp>
      <p:sp>
        <p:nvSpPr>
          <p:cNvPr id="5" name="TextBox 4">
            <a:extLst>
              <a:ext uri="{FF2B5EF4-FFF2-40B4-BE49-F238E27FC236}">
                <a16:creationId xmlns:a16="http://schemas.microsoft.com/office/drawing/2014/main" id="{15382D00-61A9-478A-9759-5EBD4CC78E57}"/>
              </a:ext>
            </a:extLst>
          </p:cNvPr>
          <p:cNvSpPr txBox="1"/>
          <p:nvPr/>
        </p:nvSpPr>
        <p:spPr>
          <a:xfrm>
            <a:off x="4899140" y="1467484"/>
            <a:ext cx="2997937" cy="584775"/>
          </a:xfrm>
          <a:prstGeom prst="rect">
            <a:avLst/>
          </a:prstGeom>
          <a:noFill/>
        </p:spPr>
        <p:txBody>
          <a:bodyPr wrap="none" rtlCol="0">
            <a:spAutoFit/>
          </a:bodyPr>
          <a:lstStyle/>
          <a:p>
            <a:r>
              <a:rPr lang="en-US" sz="3200" b="1" dirty="0">
                <a:solidFill>
                  <a:srgbClr val="C00000"/>
                </a:solidFill>
              </a:rPr>
              <a:t> </a:t>
            </a:r>
            <a:r>
              <a:rPr lang="en-US" sz="3200" b="1" dirty="0" err="1">
                <a:solidFill>
                  <a:srgbClr val="C00000"/>
                </a:solidFill>
              </a:rPr>
              <a:t>Mechanosensor</a:t>
            </a:r>
            <a:endParaRPr lang="en-US" sz="3200" b="1" dirty="0">
              <a:solidFill>
                <a:srgbClr val="C00000"/>
              </a:solidFill>
            </a:endParaRPr>
          </a:p>
        </p:txBody>
      </p:sp>
      <p:sp>
        <p:nvSpPr>
          <p:cNvPr id="6" name="TextBox 5">
            <a:extLst>
              <a:ext uri="{FF2B5EF4-FFF2-40B4-BE49-F238E27FC236}">
                <a16:creationId xmlns:a16="http://schemas.microsoft.com/office/drawing/2014/main" id="{75FD45C5-1865-4AAF-817D-B6E3A53ED9AF}"/>
              </a:ext>
            </a:extLst>
          </p:cNvPr>
          <p:cNvSpPr txBox="1"/>
          <p:nvPr/>
        </p:nvSpPr>
        <p:spPr>
          <a:xfrm>
            <a:off x="1246923" y="34464"/>
            <a:ext cx="6650154" cy="523220"/>
          </a:xfrm>
          <a:prstGeom prst="rect">
            <a:avLst/>
          </a:prstGeom>
          <a:noFill/>
        </p:spPr>
        <p:txBody>
          <a:bodyPr wrap="none" rtlCol="0">
            <a:spAutoFit/>
          </a:bodyPr>
          <a:lstStyle/>
          <a:p>
            <a:r>
              <a:rPr lang="en-US" sz="2800" b="1" dirty="0"/>
              <a:t>Structure of the </a:t>
            </a:r>
            <a:r>
              <a:rPr lang="en-US" sz="2800" b="1" dirty="0" err="1"/>
              <a:t>adherens</a:t>
            </a:r>
            <a:r>
              <a:rPr lang="en-US" sz="2800" b="1" dirty="0"/>
              <a:t> junction complex</a:t>
            </a:r>
          </a:p>
        </p:txBody>
      </p:sp>
    </p:spTree>
    <p:extLst>
      <p:ext uri="{BB962C8B-B14F-4D97-AF65-F5344CB8AC3E}">
        <p14:creationId xmlns:p14="http://schemas.microsoft.com/office/powerpoint/2010/main" val="126326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09600" y="533400"/>
            <a:ext cx="8534400" cy="1143000"/>
          </a:xfrm>
        </p:spPr>
        <p:txBody>
          <a:bodyPr>
            <a:normAutofit/>
          </a:bodyPr>
          <a:lstStyle/>
          <a:p>
            <a:r>
              <a:rPr lang="en-US" altLang="en-US" sz="3200" b="1" dirty="0">
                <a:latin typeface="Arial" panose="020B0604020202020204" pitchFamily="34" charset="0"/>
                <a:cs typeface="Arial" panose="020B0604020202020204" pitchFamily="34" charset="0"/>
              </a:rPr>
              <a:t>NSE—</a:t>
            </a:r>
            <a:r>
              <a:rPr lang="en-US" altLang="en-US" sz="3200" b="1" dirty="0" err="1">
                <a:latin typeface="Arial" panose="020B0604020202020204" pitchFamily="34" charset="0"/>
                <a:cs typeface="Arial" panose="020B0604020202020204" pitchFamily="34" charset="0"/>
              </a:rPr>
              <a:t>Quasielastic</a:t>
            </a:r>
            <a:r>
              <a:rPr lang="en-US" altLang="en-US" sz="3200" b="1" dirty="0">
                <a:latin typeface="Arial" panose="020B0604020202020204" pitchFamily="34" charset="0"/>
                <a:cs typeface="Arial" panose="020B0604020202020204" pitchFamily="34" charset="0"/>
              </a:rPr>
              <a:t> neutron scattering probes dynamic fluctuations </a:t>
            </a:r>
          </a:p>
        </p:txBody>
      </p:sp>
      <p:sp>
        <p:nvSpPr>
          <p:cNvPr id="294917" name="Text Box 5"/>
          <p:cNvSpPr txBox="1">
            <a:spLocks noChangeArrowheads="1"/>
          </p:cNvSpPr>
          <p:nvPr/>
        </p:nvSpPr>
        <p:spPr bwMode="auto">
          <a:xfrm>
            <a:off x="990600" y="1901218"/>
            <a:ext cx="72788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dirty="0"/>
              <a:t>Neutrons change </a:t>
            </a:r>
            <a:r>
              <a:rPr lang="en-US" altLang="en-US" sz="2400" b="1" dirty="0">
                <a:solidFill>
                  <a:srgbClr val="C00000"/>
                </a:solidFill>
              </a:rPr>
              <a:t>energy</a:t>
            </a:r>
            <a:r>
              <a:rPr lang="en-US" altLang="en-US" sz="2400" b="1" dirty="0"/>
              <a:t> after interacting with a sample</a:t>
            </a:r>
          </a:p>
        </p:txBody>
      </p:sp>
      <p:sp>
        <p:nvSpPr>
          <p:cNvPr id="294918" name="Line 6"/>
          <p:cNvSpPr>
            <a:spLocks noChangeShapeType="1"/>
          </p:cNvSpPr>
          <p:nvPr/>
        </p:nvSpPr>
        <p:spPr bwMode="auto">
          <a:xfrm>
            <a:off x="228600" y="1676400"/>
            <a:ext cx="8763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735242" y="5319137"/>
            <a:ext cx="7789568" cy="830997"/>
          </a:xfrm>
          <a:prstGeom prst="rect">
            <a:avLst/>
          </a:prstGeom>
          <a:noFill/>
        </p:spPr>
        <p:txBody>
          <a:bodyPr wrap="none" rtlCol="0">
            <a:spAutoFit/>
          </a:bodyPr>
          <a:lstStyle/>
          <a:p>
            <a:r>
              <a:rPr lang="en-US" sz="2400" b="1" dirty="0">
                <a:solidFill>
                  <a:srgbClr val="C00000"/>
                </a:solidFill>
              </a:rPr>
              <a:t>Elastic scattering— structure</a:t>
            </a:r>
          </a:p>
          <a:p>
            <a:r>
              <a:rPr lang="en-US" sz="2400" b="1" dirty="0">
                <a:solidFill>
                  <a:srgbClr val="C00000"/>
                </a:solidFill>
              </a:rPr>
              <a:t>Inelastic and </a:t>
            </a:r>
            <a:r>
              <a:rPr lang="en-US" sz="2400" b="1" dirty="0" err="1">
                <a:solidFill>
                  <a:srgbClr val="C00000"/>
                </a:solidFill>
              </a:rPr>
              <a:t>quasielastic</a:t>
            </a:r>
            <a:r>
              <a:rPr lang="en-US" sz="2400" b="1" dirty="0">
                <a:solidFill>
                  <a:srgbClr val="C00000"/>
                </a:solidFill>
              </a:rPr>
              <a:t> scattering— dynamics and motion</a:t>
            </a:r>
          </a:p>
        </p:txBody>
      </p:sp>
      <p:cxnSp>
        <p:nvCxnSpPr>
          <p:cNvPr id="9" name="Straight Arrow Connector 8"/>
          <p:cNvCxnSpPr>
            <a:endCxn id="5" idx="2"/>
          </p:cNvCxnSpPr>
          <p:nvPr/>
        </p:nvCxnSpPr>
        <p:spPr>
          <a:xfrm>
            <a:off x="2528888" y="4431316"/>
            <a:ext cx="1694769"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76057" y="2938164"/>
            <a:ext cx="1379415" cy="149315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28888" y="4431316"/>
            <a:ext cx="3378993"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80857" y="3990544"/>
            <a:ext cx="372218" cy="523220"/>
          </a:xfrm>
          <a:prstGeom prst="rect">
            <a:avLst/>
          </a:prstGeom>
          <a:noFill/>
        </p:spPr>
        <p:txBody>
          <a:bodyPr wrap="none" rtlCol="0">
            <a:spAutoFit/>
          </a:bodyPr>
          <a:lstStyle/>
          <a:p>
            <a:r>
              <a:rPr lang="en-US" sz="2800" dirty="0">
                <a:sym typeface="Symbol" panose="05050102010706020507" pitchFamily="18" charset="2"/>
              </a:rPr>
              <a:t></a:t>
            </a:r>
            <a:endParaRPr lang="en-US" sz="2800" dirty="0"/>
          </a:p>
        </p:txBody>
      </p:sp>
      <p:sp>
        <p:nvSpPr>
          <p:cNvPr id="5" name="Oval 4"/>
          <p:cNvSpPr/>
          <p:nvPr/>
        </p:nvSpPr>
        <p:spPr>
          <a:xfrm>
            <a:off x="4223657" y="4276423"/>
            <a:ext cx="304800" cy="3097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7" name="TextBox 16"/>
          <p:cNvSpPr txBox="1"/>
          <p:nvPr/>
        </p:nvSpPr>
        <p:spPr>
          <a:xfrm>
            <a:off x="2918512" y="4415972"/>
            <a:ext cx="413896" cy="523220"/>
          </a:xfrm>
          <a:prstGeom prst="rect">
            <a:avLst/>
          </a:prstGeom>
          <a:noFill/>
        </p:spPr>
        <p:txBody>
          <a:bodyPr wrap="none" rtlCol="0">
            <a:spAutoFit/>
          </a:bodyPr>
          <a:lstStyle/>
          <a:p>
            <a:r>
              <a:rPr lang="en-US" sz="2800" i="1" dirty="0" err="1">
                <a:solidFill>
                  <a:srgbClr val="C00000"/>
                </a:solidFill>
              </a:rPr>
              <a:t>E</a:t>
            </a:r>
            <a:r>
              <a:rPr lang="en-US" sz="2800" i="1" baseline="-25000" dirty="0" err="1">
                <a:solidFill>
                  <a:srgbClr val="C00000"/>
                </a:solidFill>
              </a:rPr>
              <a:t>i</a:t>
            </a:r>
            <a:endParaRPr lang="en-US" sz="2800" i="1" dirty="0">
              <a:solidFill>
                <a:srgbClr val="C00000"/>
              </a:solidFill>
            </a:endParaRPr>
          </a:p>
        </p:txBody>
      </p:sp>
      <p:sp>
        <p:nvSpPr>
          <p:cNvPr id="22" name="TextBox 21"/>
          <p:cNvSpPr txBox="1"/>
          <p:nvPr/>
        </p:nvSpPr>
        <p:spPr>
          <a:xfrm>
            <a:off x="4469645" y="3332815"/>
            <a:ext cx="422423" cy="523220"/>
          </a:xfrm>
          <a:prstGeom prst="rect">
            <a:avLst/>
          </a:prstGeom>
          <a:noFill/>
        </p:spPr>
        <p:txBody>
          <a:bodyPr wrap="none" rtlCol="0">
            <a:spAutoFit/>
          </a:bodyPr>
          <a:lstStyle/>
          <a:p>
            <a:r>
              <a:rPr lang="en-US" sz="2800" i="1" dirty="0" err="1">
                <a:solidFill>
                  <a:srgbClr val="C00000"/>
                </a:solidFill>
              </a:rPr>
              <a:t>E</a:t>
            </a:r>
            <a:r>
              <a:rPr lang="en-US" sz="2800" i="1" baseline="-25000" dirty="0" err="1">
                <a:solidFill>
                  <a:srgbClr val="C00000"/>
                </a:solidFill>
              </a:rPr>
              <a:t>f</a:t>
            </a:r>
            <a:endParaRPr lang="en-US" sz="2800" i="1" dirty="0">
              <a:solidFill>
                <a:srgbClr val="C00000"/>
              </a:solidFill>
            </a:endParaRPr>
          </a:p>
        </p:txBody>
      </p:sp>
      <mc:AlternateContent xmlns:mc="http://schemas.openxmlformats.org/markup-compatibility/2006" xmlns:a14="http://schemas.microsoft.com/office/drawing/2010/main">
        <mc:Choice Requires="a14">
          <p:sp>
            <p:nvSpPr>
              <p:cNvPr id="18" name="TextBox 17"/>
              <p:cNvSpPr txBox="1"/>
              <p:nvPr/>
            </p:nvSpPr>
            <p:spPr>
              <a:xfrm>
                <a:off x="3026171" y="3711358"/>
                <a:ext cx="485261" cy="657681"/>
              </a:xfrm>
              <a:prstGeom prst="rect">
                <a:avLst/>
              </a:prstGeom>
              <a:noFill/>
            </p:spPr>
            <p:txBody>
              <a:bodyPr wrap="none" rtlCol="0">
                <a:spAutoFit/>
              </a:bodyPr>
              <a:lstStyle/>
              <a:p>
                <a14:m>
                  <m:oMath xmlns:m="http://schemas.openxmlformats.org/officeDocument/2006/math">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𝑘</m:t>
                        </m:r>
                      </m:e>
                    </m:acc>
                  </m:oMath>
                </a14:m>
                <a:r>
                  <a:rPr lang="en-US" sz="3200" i="1" baseline="-25000" dirty="0"/>
                  <a:t>i</a:t>
                </a:r>
                <a:endParaRPr lang="en-US" sz="32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3026171" y="3711358"/>
                <a:ext cx="485261" cy="657681"/>
              </a:xfrm>
              <a:prstGeom prst="rect">
                <a:avLst/>
              </a:prstGeom>
              <a:blipFill rotWithShape="0">
                <a:blip r:embed="rId3"/>
                <a:stretch>
                  <a:fillRect r="-13750" b="-26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115450" y="3497109"/>
                <a:ext cx="647998" cy="657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𝑘</m:t>
                          </m:r>
                        </m:e>
                      </m:acc>
                      <m:r>
                        <a:rPr lang="en-US" sz="3200" b="0" i="1" baseline="-25000" dirty="0" smtClean="0">
                          <a:latin typeface="Cambria Math" panose="02040503050406030204" pitchFamily="18" charset="0"/>
                        </a:rPr>
                        <m:t>𝑓</m:t>
                      </m:r>
                    </m:oMath>
                  </m:oMathPara>
                </a14:m>
                <a:endParaRPr lang="en-US" sz="3200" i="1"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115450" y="3497109"/>
                <a:ext cx="647998" cy="657681"/>
              </a:xfrm>
              <a:prstGeom prst="rect">
                <a:avLst/>
              </a:prstGeom>
              <a:blipFill rotWithShape="0">
                <a:blip r:embed="rId4"/>
                <a:stretch>
                  <a:fillRect b="-1852"/>
                </a:stretch>
              </a:blipFill>
            </p:spPr>
            <p:txBody>
              <a:bodyPr/>
              <a:lstStyle/>
              <a:p>
                <a:r>
                  <a:rPr lang="en-US">
                    <a:noFill/>
                  </a:rPr>
                  <a:t> </a:t>
                </a:r>
              </a:p>
            </p:txBody>
          </p:sp>
        </mc:Fallback>
      </mc:AlternateContent>
    </p:spTree>
    <p:extLst>
      <p:ext uri="{BB962C8B-B14F-4D97-AF65-F5344CB8AC3E}">
        <p14:creationId xmlns:p14="http://schemas.microsoft.com/office/powerpoint/2010/main" val="61064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rm3802 - PDF-XChange Editor">
            <a:extLst>
              <a:ext uri="{FF2B5EF4-FFF2-40B4-BE49-F238E27FC236}">
                <a16:creationId xmlns:a16="http://schemas.microsoft.com/office/drawing/2014/main" id="{9136048B-5EAC-4B08-BE7F-12DECCA788BE}"/>
              </a:ext>
            </a:extLst>
          </p:cNvPr>
          <p:cNvPicPr>
            <a:picLocks noChangeAspect="1"/>
          </p:cNvPicPr>
          <p:nvPr/>
        </p:nvPicPr>
        <p:blipFill rotWithShape="1">
          <a:blip r:embed="rId2">
            <a:extLst>
              <a:ext uri="{28A0092B-C50C-407E-A947-70E740481C1C}">
                <a14:useLocalDpi xmlns:a14="http://schemas.microsoft.com/office/drawing/2010/main" val="0"/>
              </a:ext>
            </a:extLst>
          </a:blip>
          <a:srcRect l="35195" t="26478" r="52257" b="24931"/>
          <a:stretch/>
        </p:blipFill>
        <p:spPr>
          <a:xfrm>
            <a:off x="2391510" y="859061"/>
            <a:ext cx="2301230" cy="5380965"/>
          </a:xfrm>
          <a:prstGeom prst="rect">
            <a:avLst/>
          </a:prstGeom>
        </p:spPr>
      </p:pic>
      <p:sp>
        <p:nvSpPr>
          <p:cNvPr id="4" name="TextBox 3">
            <a:extLst>
              <a:ext uri="{FF2B5EF4-FFF2-40B4-BE49-F238E27FC236}">
                <a16:creationId xmlns:a16="http://schemas.microsoft.com/office/drawing/2014/main" id="{19EE7E1B-67D1-449E-9D1C-87BF450FE119}"/>
              </a:ext>
            </a:extLst>
          </p:cNvPr>
          <p:cNvSpPr txBox="1"/>
          <p:nvPr/>
        </p:nvSpPr>
        <p:spPr>
          <a:xfrm>
            <a:off x="2491991" y="6390751"/>
            <a:ext cx="6492675" cy="369332"/>
          </a:xfrm>
          <a:prstGeom prst="rect">
            <a:avLst/>
          </a:prstGeom>
          <a:noFill/>
        </p:spPr>
        <p:txBody>
          <a:bodyPr wrap="none" rtlCol="0">
            <a:spAutoFit/>
          </a:bodyPr>
          <a:lstStyle/>
          <a:p>
            <a:r>
              <a:rPr lang="en-US" b="1" i="1" dirty="0"/>
              <a:t>Masatoshi </a:t>
            </a:r>
            <a:r>
              <a:rPr lang="en-US" b="1" i="1" dirty="0" err="1"/>
              <a:t>Takeichi</a:t>
            </a:r>
            <a:r>
              <a:rPr lang="en-US" b="1" i="1" dirty="0"/>
              <a:t>, Nature  </a:t>
            </a:r>
            <a:r>
              <a:rPr lang="en-US" b="1" i="1" dirty="0" err="1"/>
              <a:t>Reviews|Molecular</a:t>
            </a:r>
            <a:r>
              <a:rPr lang="en-US" b="1" i="1" dirty="0"/>
              <a:t> Cell Biology, 2014</a:t>
            </a:r>
          </a:p>
        </p:txBody>
      </p:sp>
      <p:sp>
        <p:nvSpPr>
          <p:cNvPr id="5" name="TextBox 4">
            <a:extLst>
              <a:ext uri="{FF2B5EF4-FFF2-40B4-BE49-F238E27FC236}">
                <a16:creationId xmlns:a16="http://schemas.microsoft.com/office/drawing/2014/main" id="{15382D00-61A9-478A-9759-5EBD4CC78E57}"/>
              </a:ext>
            </a:extLst>
          </p:cNvPr>
          <p:cNvSpPr txBox="1"/>
          <p:nvPr/>
        </p:nvSpPr>
        <p:spPr>
          <a:xfrm>
            <a:off x="5483073" y="3784555"/>
            <a:ext cx="2904962" cy="584775"/>
          </a:xfrm>
          <a:prstGeom prst="rect">
            <a:avLst/>
          </a:prstGeom>
          <a:noFill/>
        </p:spPr>
        <p:txBody>
          <a:bodyPr wrap="none" rtlCol="0">
            <a:spAutoFit/>
          </a:bodyPr>
          <a:lstStyle/>
          <a:p>
            <a:r>
              <a:rPr lang="en-US" sz="3200" b="1" dirty="0" err="1">
                <a:solidFill>
                  <a:srgbClr val="C00000"/>
                </a:solidFill>
              </a:rPr>
              <a:t>Mechanosensor</a:t>
            </a:r>
            <a:endParaRPr lang="en-US" sz="3200" b="1" dirty="0">
              <a:solidFill>
                <a:srgbClr val="C00000"/>
              </a:solidFill>
            </a:endParaRPr>
          </a:p>
        </p:txBody>
      </p:sp>
      <p:sp>
        <p:nvSpPr>
          <p:cNvPr id="6" name="TextBox 5">
            <a:extLst>
              <a:ext uri="{FF2B5EF4-FFF2-40B4-BE49-F238E27FC236}">
                <a16:creationId xmlns:a16="http://schemas.microsoft.com/office/drawing/2014/main" id="{75FD45C5-1865-4AAF-817D-B6E3A53ED9AF}"/>
              </a:ext>
            </a:extLst>
          </p:cNvPr>
          <p:cNvSpPr txBox="1"/>
          <p:nvPr/>
        </p:nvSpPr>
        <p:spPr>
          <a:xfrm>
            <a:off x="1246923" y="34464"/>
            <a:ext cx="6650154" cy="523220"/>
          </a:xfrm>
          <a:prstGeom prst="rect">
            <a:avLst/>
          </a:prstGeom>
          <a:noFill/>
        </p:spPr>
        <p:txBody>
          <a:bodyPr wrap="none" rtlCol="0">
            <a:spAutoFit/>
          </a:bodyPr>
          <a:lstStyle/>
          <a:p>
            <a:r>
              <a:rPr lang="en-US" sz="2800" b="1" dirty="0"/>
              <a:t>Structure of the </a:t>
            </a:r>
            <a:r>
              <a:rPr lang="en-US" sz="2800" b="1" dirty="0" err="1"/>
              <a:t>adherens</a:t>
            </a:r>
            <a:r>
              <a:rPr lang="en-US" sz="2800" b="1" dirty="0"/>
              <a:t> junction complex</a:t>
            </a:r>
          </a:p>
        </p:txBody>
      </p:sp>
    </p:spTree>
    <p:extLst>
      <p:ext uri="{BB962C8B-B14F-4D97-AF65-F5344CB8AC3E}">
        <p14:creationId xmlns:p14="http://schemas.microsoft.com/office/powerpoint/2010/main" val="3208581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41755" y="1954202"/>
            <a:ext cx="3997081" cy="3751107"/>
          </a:xfrm>
          <a:prstGeom prst="rect">
            <a:avLst/>
          </a:prstGeom>
        </p:spPr>
      </p:pic>
      <p:pic>
        <p:nvPicPr>
          <p:cNvPr id="31" name="Picture 30"/>
          <p:cNvPicPr>
            <a:picLocks noChangeAspect="1"/>
          </p:cNvPicPr>
          <p:nvPr/>
        </p:nvPicPr>
        <p:blipFill>
          <a:blip r:embed="rId4"/>
          <a:stretch>
            <a:fillRect/>
          </a:stretch>
        </p:blipFill>
        <p:spPr>
          <a:xfrm>
            <a:off x="-79915" y="1488375"/>
            <a:ext cx="5528735" cy="4216934"/>
          </a:xfrm>
          <a:prstGeom prst="rect">
            <a:avLst/>
          </a:prstGeom>
        </p:spPr>
      </p:pic>
      <p:grpSp>
        <p:nvGrpSpPr>
          <p:cNvPr id="32" name="Group 31">
            <a:extLst>
              <a:ext uri="{FF2B5EF4-FFF2-40B4-BE49-F238E27FC236}">
                <a16:creationId xmlns:a16="http://schemas.microsoft.com/office/drawing/2014/main" id="{FB3A1200-11B9-4396-AFB8-BA355BA61CF1}"/>
              </a:ext>
            </a:extLst>
          </p:cNvPr>
          <p:cNvGrpSpPr/>
          <p:nvPr/>
        </p:nvGrpSpPr>
        <p:grpSpPr>
          <a:xfrm>
            <a:off x="752346" y="136393"/>
            <a:ext cx="7762748" cy="1031231"/>
            <a:chOff x="633474" y="1902469"/>
            <a:chExt cx="7762748" cy="1031231"/>
          </a:xfrm>
        </p:grpSpPr>
        <p:grpSp>
          <p:nvGrpSpPr>
            <p:cNvPr id="33" name="Group 32">
              <a:extLst>
                <a:ext uri="{FF2B5EF4-FFF2-40B4-BE49-F238E27FC236}">
                  <a16:creationId xmlns:a16="http://schemas.microsoft.com/office/drawing/2014/main" id="{AB7CA491-31BE-4EC0-9B0C-30D11DA69F90}"/>
                </a:ext>
              </a:extLst>
            </p:cNvPr>
            <p:cNvGrpSpPr/>
            <p:nvPr/>
          </p:nvGrpSpPr>
          <p:grpSpPr>
            <a:xfrm>
              <a:off x="797312" y="1902469"/>
              <a:ext cx="7227801" cy="1031231"/>
              <a:chOff x="919976" y="2842219"/>
              <a:chExt cx="5282505" cy="1031231"/>
            </a:xfrm>
          </p:grpSpPr>
          <p:sp>
            <p:nvSpPr>
              <p:cNvPr id="36" name="Rectangle 35">
                <a:extLst>
                  <a:ext uri="{FF2B5EF4-FFF2-40B4-BE49-F238E27FC236}">
                    <a16:creationId xmlns:a16="http://schemas.microsoft.com/office/drawing/2014/main" id="{B9D9BCF6-7D28-46EF-9982-605B82E82D55}"/>
                  </a:ext>
                </a:extLst>
              </p:cNvPr>
              <p:cNvSpPr/>
              <p:nvPr/>
            </p:nvSpPr>
            <p:spPr>
              <a:xfrm>
                <a:off x="919976" y="3166947"/>
                <a:ext cx="5268956" cy="7025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954897B-E318-48AF-9C7B-0B65455CB3CE}"/>
                  </a:ext>
                </a:extLst>
              </p:cNvPr>
              <p:cNvSpPr/>
              <p:nvPr/>
            </p:nvSpPr>
            <p:spPr>
              <a:xfrm>
                <a:off x="934610" y="3166947"/>
                <a:ext cx="1470102" cy="7025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N2</a:t>
                </a:r>
              </a:p>
            </p:txBody>
          </p:sp>
          <p:sp>
            <p:nvSpPr>
              <p:cNvPr id="38" name="Rectangle 37">
                <a:extLst>
                  <a:ext uri="{FF2B5EF4-FFF2-40B4-BE49-F238E27FC236}">
                    <a16:creationId xmlns:a16="http://schemas.microsoft.com/office/drawing/2014/main" id="{93584DF8-8BF1-4B5E-A5D1-1E704017827A}"/>
                  </a:ext>
                </a:extLst>
              </p:cNvPr>
              <p:cNvSpPr/>
              <p:nvPr/>
            </p:nvSpPr>
            <p:spPr>
              <a:xfrm>
                <a:off x="919976" y="3166947"/>
                <a:ext cx="786161" cy="70252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N1</a:t>
                </a:r>
              </a:p>
            </p:txBody>
          </p:sp>
          <p:sp>
            <p:nvSpPr>
              <p:cNvPr id="39" name="TextBox 38">
                <a:extLst>
                  <a:ext uri="{FF2B5EF4-FFF2-40B4-BE49-F238E27FC236}">
                    <a16:creationId xmlns:a16="http://schemas.microsoft.com/office/drawing/2014/main" id="{2C4C457E-EED3-40CC-8CAF-B044638CDC71}"/>
                  </a:ext>
                </a:extLst>
              </p:cNvPr>
              <p:cNvSpPr txBox="1"/>
              <p:nvPr/>
            </p:nvSpPr>
            <p:spPr>
              <a:xfrm>
                <a:off x="2073938" y="2848982"/>
                <a:ext cx="535724" cy="369332"/>
              </a:xfrm>
              <a:prstGeom prst="rect">
                <a:avLst/>
              </a:prstGeom>
              <a:noFill/>
            </p:spPr>
            <p:txBody>
              <a:bodyPr wrap="none" rtlCol="0">
                <a:spAutoFit/>
              </a:bodyPr>
              <a:lstStyle/>
              <a:p>
                <a:r>
                  <a:rPr lang="en-US" dirty="0"/>
                  <a:t>260</a:t>
                </a:r>
              </a:p>
            </p:txBody>
          </p:sp>
          <p:sp>
            <p:nvSpPr>
              <p:cNvPr id="40" name="TextBox 39">
                <a:extLst>
                  <a:ext uri="{FF2B5EF4-FFF2-40B4-BE49-F238E27FC236}">
                    <a16:creationId xmlns:a16="http://schemas.microsoft.com/office/drawing/2014/main" id="{6FD6E450-D03D-47D0-B2CD-0BD44F8460CF}"/>
                  </a:ext>
                </a:extLst>
              </p:cNvPr>
              <p:cNvSpPr txBox="1"/>
              <p:nvPr/>
            </p:nvSpPr>
            <p:spPr>
              <a:xfrm>
                <a:off x="1365429" y="2848982"/>
                <a:ext cx="535724" cy="369332"/>
              </a:xfrm>
              <a:prstGeom prst="rect">
                <a:avLst/>
              </a:prstGeom>
              <a:noFill/>
            </p:spPr>
            <p:txBody>
              <a:bodyPr wrap="none" rtlCol="0">
                <a:spAutoFit/>
              </a:bodyPr>
              <a:lstStyle/>
              <a:p>
                <a:r>
                  <a:rPr lang="en-US" dirty="0"/>
                  <a:t>149</a:t>
                </a:r>
              </a:p>
            </p:txBody>
          </p:sp>
          <p:sp>
            <p:nvSpPr>
              <p:cNvPr id="41" name="Rectangle 40">
                <a:extLst>
                  <a:ext uri="{FF2B5EF4-FFF2-40B4-BE49-F238E27FC236}">
                    <a16:creationId xmlns:a16="http://schemas.microsoft.com/office/drawing/2014/main" id="{5BD6E79F-A66B-4383-8CE5-B7A6A54BD9F1}"/>
                  </a:ext>
                </a:extLst>
              </p:cNvPr>
              <p:cNvSpPr/>
              <p:nvPr/>
            </p:nvSpPr>
            <p:spPr>
              <a:xfrm>
                <a:off x="2519357" y="3162970"/>
                <a:ext cx="771182" cy="7025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M1</a:t>
                </a:r>
              </a:p>
            </p:txBody>
          </p:sp>
          <p:sp>
            <p:nvSpPr>
              <p:cNvPr id="42" name="TextBox 41">
                <a:extLst>
                  <a:ext uri="{FF2B5EF4-FFF2-40B4-BE49-F238E27FC236}">
                    <a16:creationId xmlns:a16="http://schemas.microsoft.com/office/drawing/2014/main" id="{F70BD2CC-CC4F-4E0A-91EE-18F142250E8E}"/>
                  </a:ext>
                </a:extLst>
              </p:cNvPr>
              <p:cNvSpPr txBox="1"/>
              <p:nvPr/>
            </p:nvSpPr>
            <p:spPr>
              <a:xfrm>
                <a:off x="2452257" y="2867175"/>
                <a:ext cx="535724" cy="369332"/>
              </a:xfrm>
              <a:prstGeom prst="rect">
                <a:avLst/>
              </a:prstGeom>
              <a:noFill/>
            </p:spPr>
            <p:txBody>
              <a:bodyPr wrap="none" rtlCol="0">
                <a:spAutoFit/>
              </a:bodyPr>
              <a:lstStyle/>
              <a:p>
                <a:r>
                  <a:rPr lang="en-US" dirty="0"/>
                  <a:t>276</a:t>
                </a:r>
              </a:p>
            </p:txBody>
          </p:sp>
          <p:sp>
            <p:nvSpPr>
              <p:cNvPr id="43" name="TextBox 42">
                <a:extLst>
                  <a:ext uri="{FF2B5EF4-FFF2-40B4-BE49-F238E27FC236}">
                    <a16:creationId xmlns:a16="http://schemas.microsoft.com/office/drawing/2014/main" id="{A37514C9-D3FE-4828-9CD9-D3A15CE11989}"/>
                  </a:ext>
                </a:extLst>
              </p:cNvPr>
              <p:cNvSpPr txBox="1"/>
              <p:nvPr/>
            </p:nvSpPr>
            <p:spPr>
              <a:xfrm>
                <a:off x="2962721" y="2848982"/>
                <a:ext cx="535724" cy="369332"/>
              </a:xfrm>
              <a:prstGeom prst="rect">
                <a:avLst/>
              </a:prstGeom>
              <a:noFill/>
            </p:spPr>
            <p:txBody>
              <a:bodyPr wrap="none" rtlCol="0">
                <a:spAutoFit/>
              </a:bodyPr>
              <a:lstStyle/>
              <a:p>
                <a:r>
                  <a:rPr lang="en-US" dirty="0"/>
                  <a:t>395</a:t>
                </a:r>
              </a:p>
            </p:txBody>
          </p:sp>
          <p:sp>
            <p:nvSpPr>
              <p:cNvPr id="44" name="Rectangle 43">
                <a:extLst>
                  <a:ext uri="{FF2B5EF4-FFF2-40B4-BE49-F238E27FC236}">
                    <a16:creationId xmlns:a16="http://schemas.microsoft.com/office/drawing/2014/main" id="{C346DC52-C52D-470F-B5A7-8B6FAABD87BE}"/>
                  </a:ext>
                </a:extLst>
              </p:cNvPr>
              <p:cNvSpPr/>
              <p:nvPr/>
            </p:nvSpPr>
            <p:spPr>
              <a:xfrm>
                <a:off x="3296194" y="3170924"/>
                <a:ext cx="771182" cy="7025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M2</a:t>
                </a:r>
              </a:p>
            </p:txBody>
          </p:sp>
          <p:sp>
            <p:nvSpPr>
              <p:cNvPr id="45" name="TextBox 44">
                <a:extLst>
                  <a:ext uri="{FF2B5EF4-FFF2-40B4-BE49-F238E27FC236}">
                    <a16:creationId xmlns:a16="http://schemas.microsoft.com/office/drawing/2014/main" id="{F3C4B923-825C-4440-A89F-DDD3C7AA1BB1}"/>
                  </a:ext>
                </a:extLst>
              </p:cNvPr>
              <p:cNvSpPr txBox="1"/>
              <p:nvPr/>
            </p:nvSpPr>
            <p:spPr>
              <a:xfrm>
                <a:off x="3741647" y="2867043"/>
                <a:ext cx="535724" cy="369332"/>
              </a:xfrm>
              <a:prstGeom prst="rect">
                <a:avLst/>
              </a:prstGeom>
              <a:noFill/>
            </p:spPr>
            <p:txBody>
              <a:bodyPr wrap="none" rtlCol="0">
                <a:spAutoFit/>
              </a:bodyPr>
              <a:lstStyle/>
              <a:p>
                <a:r>
                  <a:rPr lang="en-US" dirty="0"/>
                  <a:t>505</a:t>
                </a:r>
              </a:p>
            </p:txBody>
          </p:sp>
          <p:sp>
            <p:nvSpPr>
              <p:cNvPr id="46" name="Rectangle 45">
                <a:extLst>
                  <a:ext uri="{FF2B5EF4-FFF2-40B4-BE49-F238E27FC236}">
                    <a16:creationId xmlns:a16="http://schemas.microsoft.com/office/drawing/2014/main" id="{D9A66C02-C6C6-4A57-A754-B9C457C2255C}"/>
                  </a:ext>
                </a:extLst>
              </p:cNvPr>
              <p:cNvSpPr/>
              <p:nvPr/>
            </p:nvSpPr>
            <p:spPr>
              <a:xfrm>
                <a:off x="4074962" y="3170144"/>
                <a:ext cx="771182" cy="7025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M3</a:t>
                </a:r>
              </a:p>
            </p:txBody>
          </p:sp>
          <p:sp>
            <p:nvSpPr>
              <p:cNvPr id="47" name="TextBox 46">
                <a:extLst>
                  <a:ext uri="{FF2B5EF4-FFF2-40B4-BE49-F238E27FC236}">
                    <a16:creationId xmlns:a16="http://schemas.microsoft.com/office/drawing/2014/main" id="{4D9D24FA-7DBF-4599-9525-5FEBE48568D8}"/>
                  </a:ext>
                </a:extLst>
              </p:cNvPr>
              <p:cNvSpPr txBox="1"/>
              <p:nvPr/>
            </p:nvSpPr>
            <p:spPr>
              <a:xfrm>
                <a:off x="4497915" y="2881094"/>
                <a:ext cx="535724" cy="369332"/>
              </a:xfrm>
              <a:prstGeom prst="rect">
                <a:avLst/>
              </a:prstGeom>
              <a:noFill/>
            </p:spPr>
            <p:txBody>
              <a:bodyPr wrap="none" rtlCol="0">
                <a:spAutoFit/>
              </a:bodyPr>
              <a:lstStyle/>
              <a:p>
                <a:r>
                  <a:rPr lang="en-US" dirty="0"/>
                  <a:t>628</a:t>
                </a:r>
              </a:p>
            </p:txBody>
          </p:sp>
          <p:sp>
            <p:nvSpPr>
              <p:cNvPr id="48" name="Rectangle 47">
                <a:extLst>
                  <a:ext uri="{FF2B5EF4-FFF2-40B4-BE49-F238E27FC236}">
                    <a16:creationId xmlns:a16="http://schemas.microsoft.com/office/drawing/2014/main" id="{134E965F-9FD7-40DB-8D75-3C1509D3410C}"/>
                  </a:ext>
                </a:extLst>
              </p:cNvPr>
              <p:cNvSpPr/>
              <p:nvPr/>
            </p:nvSpPr>
            <p:spPr>
              <a:xfrm>
                <a:off x="5231171" y="3162970"/>
                <a:ext cx="771182" cy="70252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ABD</a:t>
                </a:r>
              </a:p>
            </p:txBody>
          </p:sp>
          <p:sp>
            <p:nvSpPr>
              <p:cNvPr id="49" name="TextBox 48">
                <a:extLst>
                  <a:ext uri="{FF2B5EF4-FFF2-40B4-BE49-F238E27FC236}">
                    <a16:creationId xmlns:a16="http://schemas.microsoft.com/office/drawing/2014/main" id="{B44CC7BE-E3D7-4AD8-8B68-02A1C438CAC2}"/>
                  </a:ext>
                </a:extLst>
              </p:cNvPr>
              <p:cNvSpPr txBox="1"/>
              <p:nvPr/>
            </p:nvSpPr>
            <p:spPr>
              <a:xfrm>
                <a:off x="5150468" y="2842219"/>
                <a:ext cx="535724" cy="369332"/>
              </a:xfrm>
              <a:prstGeom prst="rect">
                <a:avLst/>
              </a:prstGeom>
              <a:noFill/>
            </p:spPr>
            <p:txBody>
              <a:bodyPr wrap="none" rtlCol="0">
                <a:spAutoFit/>
              </a:bodyPr>
              <a:lstStyle/>
              <a:p>
                <a:r>
                  <a:rPr lang="en-US" dirty="0"/>
                  <a:t>681</a:t>
                </a:r>
              </a:p>
            </p:txBody>
          </p:sp>
          <p:sp>
            <p:nvSpPr>
              <p:cNvPr id="50" name="TextBox 49">
                <a:extLst>
                  <a:ext uri="{FF2B5EF4-FFF2-40B4-BE49-F238E27FC236}">
                    <a16:creationId xmlns:a16="http://schemas.microsoft.com/office/drawing/2014/main" id="{367847FE-1D6C-4AA6-82EB-7D837B5AE6FA}"/>
                  </a:ext>
                </a:extLst>
              </p:cNvPr>
              <p:cNvSpPr txBox="1"/>
              <p:nvPr/>
            </p:nvSpPr>
            <p:spPr>
              <a:xfrm>
                <a:off x="5666757" y="2881094"/>
                <a:ext cx="535724" cy="369332"/>
              </a:xfrm>
              <a:prstGeom prst="rect">
                <a:avLst/>
              </a:prstGeom>
              <a:noFill/>
            </p:spPr>
            <p:txBody>
              <a:bodyPr wrap="none" rtlCol="0">
                <a:spAutoFit/>
              </a:bodyPr>
              <a:lstStyle/>
              <a:p>
                <a:r>
                  <a:rPr lang="en-US" dirty="0"/>
                  <a:t>836</a:t>
                </a:r>
              </a:p>
            </p:txBody>
          </p:sp>
        </p:grpSp>
        <p:sp>
          <p:nvSpPr>
            <p:cNvPr id="34" name="TextBox 33">
              <a:extLst>
                <a:ext uri="{FF2B5EF4-FFF2-40B4-BE49-F238E27FC236}">
                  <a16:creationId xmlns:a16="http://schemas.microsoft.com/office/drawing/2014/main" id="{E9D1749B-2F35-44E7-A941-A871443E7828}"/>
                </a:ext>
              </a:extLst>
            </p:cNvPr>
            <p:cNvSpPr txBox="1"/>
            <p:nvPr/>
          </p:nvSpPr>
          <p:spPr>
            <a:xfrm>
              <a:off x="633474" y="1927293"/>
              <a:ext cx="301686" cy="369332"/>
            </a:xfrm>
            <a:prstGeom prst="rect">
              <a:avLst/>
            </a:prstGeom>
            <a:noFill/>
          </p:spPr>
          <p:txBody>
            <a:bodyPr wrap="none" rtlCol="0">
              <a:spAutoFit/>
            </a:bodyPr>
            <a:lstStyle/>
            <a:p>
              <a:r>
                <a:rPr lang="en-US" dirty="0"/>
                <a:t>1</a:t>
              </a:r>
            </a:p>
          </p:txBody>
        </p:sp>
        <p:sp>
          <p:nvSpPr>
            <p:cNvPr id="35" name="TextBox 34">
              <a:extLst>
                <a:ext uri="{FF2B5EF4-FFF2-40B4-BE49-F238E27FC236}">
                  <a16:creationId xmlns:a16="http://schemas.microsoft.com/office/drawing/2014/main" id="{2DDA1E75-DC9B-4313-9B48-B9873D7BF1C3}"/>
                </a:ext>
              </a:extLst>
            </p:cNvPr>
            <p:cNvSpPr txBox="1"/>
            <p:nvPr/>
          </p:nvSpPr>
          <p:spPr>
            <a:xfrm>
              <a:off x="7860498" y="1937367"/>
              <a:ext cx="535724" cy="369332"/>
            </a:xfrm>
            <a:prstGeom prst="rect">
              <a:avLst/>
            </a:prstGeom>
            <a:noFill/>
          </p:spPr>
          <p:txBody>
            <a:bodyPr wrap="none" rtlCol="0">
              <a:spAutoFit/>
            </a:bodyPr>
            <a:lstStyle/>
            <a:p>
              <a:r>
                <a:rPr lang="en-US" dirty="0"/>
                <a:t>906</a:t>
              </a:r>
            </a:p>
          </p:txBody>
        </p:sp>
      </p:grpSp>
    </p:spTree>
    <p:extLst>
      <p:ext uri="{BB962C8B-B14F-4D97-AF65-F5344CB8AC3E}">
        <p14:creationId xmlns:p14="http://schemas.microsoft.com/office/powerpoint/2010/main" val="308071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15868-AAA7-48A0-B752-D3292E6C0C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074" r="54574"/>
          <a:stretch/>
        </p:blipFill>
        <p:spPr>
          <a:xfrm>
            <a:off x="1356480" y="2122437"/>
            <a:ext cx="2426663" cy="3308067"/>
          </a:xfrm>
          <a:prstGeom prst="rect">
            <a:avLst/>
          </a:prstGeom>
        </p:spPr>
      </p:pic>
      <p:pic>
        <p:nvPicPr>
          <p:cNvPr id="6" name="Picture 5"/>
          <p:cNvPicPr>
            <a:picLocks noChangeAspect="1"/>
          </p:cNvPicPr>
          <p:nvPr/>
        </p:nvPicPr>
        <p:blipFill rotWithShape="1">
          <a:blip r:embed="rId3"/>
          <a:srcRect r="60520"/>
          <a:stretch/>
        </p:blipFill>
        <p:spPr>
          <a:xfrm>
            <a:off x="4849623" y="2327588"/>
            <a:ext cx="2377441" cy="1448883"/>
          </a:xfrm>
          <a:prstGeom prst="rect">
            <a:avLst/>
          </a:prstGeom>
        </p:spPr>
      </p:pic>
      <p:sp>
        <p:nvSpPr>
          <p:cNvPr id="4" name="TextBox 3">
            <a:extLst>
              <a:ext uri="{FF2B5EF4-FFF2-40B4-BE49-F238E27FC236}">
                <a16:creationId xmlns:a16="http://schemas.microsoft.com/office/drawing/2014/main" id="{0C826D8E-2BA5-4464-A32A-40B32E383AF1}"/>
              </a:ext>
            </a:extLst>
          </p:cNvPr>
          <p:cNvSpPr txBox="1"/>
          <p:nvPr/>
        </p:nvSpPr>
        <p:spPr>
          <a:xfrm>
            <a:off x="4500243" y="4234704"/>
            <a:ext cx="3376950" cy="954107"/>
          </a:xfrm>
          <a:prstGeom prst="rect">
            <a:avLst/>
          </a:prstGeom>
          <a:noFill/>
        </p:spPr>
        <p:txBody>
          <a:bodyPr wrap="none" rtlCol="0">
            <a:spAutoFit/>
          </a:bodyPr>
          <a:lstStyle/>
          <a:p>
            <a:r>
              <a:rPr lang="en-US" sz="2800" b="1" dirty="0">
                <a:solidFill>
                  <a:srgbClr val="0000FF"/>
                </a:solidFill>
              </a:rPr>
              <a:t>Deuterated </a:t>
            </a:r>
            <a:r>
              <a:rPr lang="el-GR" sz="2800" b="1" dirty="0">
                <a:solidFill>
                  <a:srgbClr val="0000FF"/>
                </a:solidFill>
              </a:rPr>
              <a:t>α</a:t>
            </a:r>
            <a:r>
              <a:rPr lang="en-US" sz="2800" b="1" dirty="0">
                <a:solidFill>
                  <a:srgbClr val="0000FF"/>
                </a:solidFill>
              </a:rPr>
              <a:t>-catenin</a:t>
            </a:r>
          </a:p>
          <a:p>
            <a:r>
              <a:rPr lang="en-US" sz="2800" b="1" dirty="0"/>
              <a:t>Hydrogenated F-actin</a:t>
            </a:r>
          </a:p>
        </p:txBody>
      </p:sp>
      <p:sp>
        <p:nvSpPr>
          <p:cNvPr id="8" name="TextBox 7">
            <a:extLst>
              <a:ext uri="{FF2B5EF4-FFF2-40B4-BE49-F238E27FC236}">
                <a16:creationId xmlns:a16="http://schemas.microsoft.com/office/drawing/2014/main" id="{FCC17FD9-37FC-4887-825B-DC82ED0A8465}"/>
              </a:ext>
            </a:extLst>
          </p:cNvPr>
          <p:cNvSpPr txBox="1"/>
          <p:nvPr/>
        </p:nvSpPr>
        <p:spPr>
          <a:xfrm>
            <a:off x="940270" y="643582"/>
            <a:ext cx="7522444" cy="584775"/>
          </a:xfrm>
          <a:prstGeom prst="rect">
            <a:avLst/>
          </a:prstGeom>
          <a:noFill/>
        </p:spPr>
        <p:txBody>
          <a:bodyPr wrap="none" rtlCol="0">
            <a:spAutoFit/>
          </a:bodyPr>
          <a:lstStyle/>
          <a:p>
            <a:r>
              <a:rPr lang="en-US" sz="3200" b="1" dirty="0"/>
              <a:t>Interaction of </a:t>
            </a:r>
            <a:r>
              <a:rPr lang="el-GR" sz="3200" b="1" dirty="0"/>
              <a:t>α</a:t>
            </a:r>
            <a:r>
              <a:rPr lang="en-US" sz="3200" b="1" dirty="0"/>
              <a:t>-catenin with actin filament</a:t>
            </a:r>
          </a:p>
        </p:txBody>
      </p:sp>
    </p:spTree>
    <p:extLst>
      <p:ext uri="{BB962C8B-B14F-4D97-AF65-F5344CB8AC3E}">
        <p14:creationId xmlns:p14="http://schemas.microsoft.com/office/powerpoint/2010/main" val="299674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74D3066-271F-4EF7-846B-E091D6A66AEF}"/>
              </a:ext>
            </a:extLst>
          </p:cNvPr>
          <p:cNvGraphicFramePr>
            <a:graphicFrameLocks noChangeAspect="1"/>
          </p:cNvGraphicFramePr>
          <p:nvPr>
            <p:extLst>
              <p:ext uri="{D42A27DB-BD31-4B8C-83A1-F6EECF244321}">
                <p14:modId xmlns:p14="http://schemas.microsoft.com/office/powerpoint/2010/main" val="3643965884"/>
              </p:ext>
            </p:extLst>
          </p:nvPr>
        </p:nvGraphicFramePr>
        <p:xfrm>
          <a:off x="445479" y="1251890"/>
          <a:ext cx="3786549" cy="3022963"/>
        </p:xfrm>
        <a:graphic>
          <a:graphicData uri="http://schemas.openxmlformats.org/presentationml/2006/ole">
            <mc:AlternateContent xmlns:mc="http://schemas.openxmlformats.org/markup-compatibility/2006">
              <mc:Choice xmlns:v="urn:schemas-microsoft-com:vml" Requires="v">
                <p:oleObj spid="_x0000_s1251" name="Graph" r:id="rId4" imgW="3719520" imgH="2895480" progId="Origin50.Graph">
                  <p:embed/>
                </p:oleObj>
              </mc:Choice>
              <mc:Fallback>
                <p:oleObj name="Graph" r:id="rId4" imgW="3719520" imgH="2895480" progId="Origin50.Graph">
                  <p:embed/>
                  <p:pic>
                    <p:nvPicPr>
                      <p:cNvPr id="0" name=""/>
                      <p:cNvPicPr/>
                      <p:nvPr/>
                    </p:nvPicPr>
                    <p:blipFill>
                      <a:blip r:embed="rId5"/>
                      <a:stretch>
                        <a:fillRect/>
                      </a:stretch>
                    </p:blipFill>
                    <p:spPr>
                      <a:xfrm>
                        <a:off x="445479" y="1251890"/>
                        <a:ext cx="3786549" cy="302296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7E5D39A-63DC-4906-B31F-F3CA0242686A}"/>
              </a:ext>
            </a:extLst>
          </p:cNvPr>
          <p:cNvGraphicFramePr>
            <a:graphicFrameLocks noChangeAspect="1"/>
          </p:cNvGraphicFramePr>
          <p:nvPr>
            <p:extLst>
              <p:ext uri="{D42A27DB-BD31-4B8C-83A1-F6EECF244321}">
                <p14:modId xmlns:p14="http://schemas.microsoft.com/office/powerpoint/2010/main" val="2370965977"/>
              </p:ext>
            </p:extLst>
          </p:nvPr>
        </p:nvGraphicFramePr>
        <p:xfrm>
          <a:off x="4861027" y="1251890"/>
          <a:ext cx="3837494" cy="3106089"/>
        </p:xfrm>
        <a:graphic>
          <a:graphicData uri="http://schemas.openxmlformats.org/presentationml/2006/ole">
            <mc:AlternateContent xmlns:mc="http://schemas.openxmlformats.org/markup-compatibility/2006">
              <mc:Choice xmlns:v="urn:schemas-microsoft-com:vml" Requires="v">
                <p:oleObj spid="_x0000_s1252" name="Graph" r:id="rId6" imgW="3719520" imgH="2895480" progId="Origin50.Graph">
                  <p:embed/>
                </p:oleObj>
              </mc:Choice>
              <mc:Fallback>
                <p:oleObj name="Graph" r:id="rId6" imgW="3719520" imgH="2895480" progId="Origin50.Graph">
                  <p:embed/>
                  <p:pic>
                    <p:nvPicPr>
                      <p:cNvPr id="0" name=""/>
                      <p:cNvPicPr/>
                      <p:nvPr/>
                    </p:nvPicPr>
                    <p:blipFill>
                      <a:blip r:embed="rId7"/>
                      <a:stretch>
                        <a:fillRect/>
                      </a:stretch>
                    </p:blipFill>
                    <p:spPr>
                      <a:xfrm>
                        <a:off x="4861027" y="1251890"/>
                        <a:ext cx="3837494" cy="3106089"/>
                      </a:xfrm>
                      <a:prstGeom prst="rect">
                        <a:avLst/>
                      </a:prstGeom>
                    </p:spPr>
                  </p:pic>
                </p:oleObj>
              </mc:Fallback>
            </mc:AlternateContent>
          </a:graphicData>
        </a:graphic>
      </p:graphicFrame>
      <p:sp>
        <p:nvSpPr>
          <p:cNvPr id="11" name="TextBox 10"/>
          <p:cNvSpPr txBox="1"/>
          <p:nvPr/>
        </p:nvSpPr>
        <p:spPr>
          <a:xfrm>
            <a:off x="650789" y="280981"/>
            <a:ext cx="8047732" cy="523220"/>
          </a:xfrm>
          <a:prstGeom prst="rect">
            <a:avLst/>
          </a:prstGeom>
          <a:noFill/>
        </p:spPr>
        <p:txBody>
          <a:bodyPr wrap="square" rtlCol="0">
            <a:spAutoFit/>
          </a:bodyPr>
          <a:lstStyle/>
          <a:p>
            <a:r>
              <a:rPr lang="en-US" sz="2800" b="1" dirty="0">
                <a:solidFill>
                  <a:srgbClr val="FF0000"/>
                </a:solidFill>
              </a:rPr>
              <a:t>SEC-SAXS</a:t>
            </a:r>
            <a:r>
              <a:rPr lang="en-US" sz="2800" b="1" dirty="0">
                <a:solidFill>
                  <a:srgbClr val="0000FF"/>
                </a:solidFill>
              </a:rPr>
              <a:t> </a:t>
            </a:r>
            <a:r>
              <a:rPr lang="en-US" sz="2800" b="1" dirty="0"/>
              <a:t>analysis of </a:t>
            </a:r>
            <a:r>
              <a:rPr lang="el-GR" sz="2800" b="1" dirty="0"/>
              <a:t>α</a:t>
            </a:r>
            <a:r>
              <a:rPr lang="en-US" sz="2800" b="1" dirty="0"/>
              <a:t>-catenin dimer and monomer  </a:t>
            </a:r>
          </a:p>
        </p:txBody>
      </p:sp>
      <p:sp>
        <p:nvSpPr>
          <p:cNvPr id="4" name="TextBox 3"/>
          <p:cNvSpPr txBox="1"/>
          <p:nvPr/>
        </p:nvSpPr>
        <p:spPr>
          <a:xfrm>
            <a:off x="790832" y="5121039"/>
            <a:ext cx="10509331" cy="584775"/>
          </a:xfrm>
          <a:prstGeom prst="rect">
            <a:avLst/>
          </a:prstGeom>
          <a:noFill/>
        </p:spPr>
        <p:txBody>
          <a:bodyPr wrap="square" rtlCol="0">
            <a:spAutoFit/>
          </a:bodyPr>
          <a:lstStyle/>
          <a:p>
            <a:r>
              <a:rPr lang="en-US" sz="3200" dirty="0"/>
              <a:t> </a:t>
            </a:r>
            <a:r>
              <a:rPr lang="en-US" sz="3200" b="1" u="sng" dirty="0"/>
              <a:t>S</a:t>
            </a:r>
            <a:r>
              <a:rPr lang="en-US" sz="3200" dirty="0"/>
              <a:t>tanford </a:t>
            </a:r>
            <a:r>
              <a:rPr lang="en-US" sz="3200" b="1" u="sng" dirty="0"/>
              <a:t>S</a:t>
            </a:r>
            <a:r>
              <a:rPr lang="en-US" sz="3200" dirty="0"/>
              <a:t>ynchrotron </a:t>
            </a:r>
            <a:r>
              <a:rPr lang="en-US" sz="3200" b="1" u="sng" dirty="0"/>
              <a:t>R</a:t>
            </a:r>
            <a:r>
              <a:rPr lang="en-US" sz="3200" dirty="0"/>
              <a:t>adiation </a:t>
            </a:r>
            <a:r>
              <a:rPr lang="en-US" sz="3200" b="1" u="sng" dirty="0"/>
              <a:t>L</a:t>
            </a:r>
            <a:r>
              <a:rPr lang="en-US" sz="3200" dirty="0"/>
              <a:t>aboratory    </a:t>
            </a:r>
          </a:p>
        </p:txBody>
      </p:sp>
      <p:sp>
        <p:nvSpPr>
          <p:cNvPr id="5" name="TextBox 4">
            <a:extLst>
              <a:ext uri="{FF2B5EF4-FFF2-40B4-BE49-F238E27FC236}">
                <a16:creationId xmlns:a16="http://schemas.microsoft.com/office/drawing/2014/main" id="{15C53DBB-9114-4595-AF7C-015A4B83BB69}"/>
              </a:ext>
            </a:extLst>
          </p:cNvPr>
          <p:cNvSpPr txBox="1"/>
          <p:nvPr/>
        </p:nvSpPr>
        <p:spPr>
          <a:xfrm>
            <a:off x="1545391" y="894938"/>
            <a:ext cx="5880264" cy="369332"/>
          </a:xfrm>
          <a:prstGeom prst="rect">
            <a:avLst/>
          </a:prstGeom>
          <a:noFill/>
        </p:spPr>
        <p:txBody>
          <a:bodyPr wrap="none" rtlCol="0">
            <a:spAutoFit/>
          </a:bodyPr>
          <a:lstStyle/>
          <a:p>
            <a:r>
              <a:rPr lang="en-US" b="1" u="sng" dirty="0"/>
              <a:t>S</a:t>
            </a:r>
            <a:r>
              <a:rPr lang="en-US" dirty="0"/>
              <a:t>ize </a:t>
            </a:r>
            <a:r>
              <a:rPr lang="en-US" b="1" u="sng" dirty="0"/>
              <a:t>E</a:t>
            </a:r>
            <a:r>
              <a:rPr lang="en-US" dirty="0"/>
              <a:t>xclusion </a:t>
            </a:r>
            <a:r>
              <a:rPr lang="en-US" b="1" u="sng" dirty="0"/>
              <a:t>C</a:t>
            </a:r>
            <a:r>
              <a:rPr lang="en-US" dirty="0"/>
              <a:t>hromatography - </a:t>
            </a:r>
            <a:r>
              <a:rPr lang="en-US" b="1" u="sng" dirty="0"/>
              <a:t>S</a:t>
            </a:r>
            <a:r>
              <a:rPr lang="en-US" dirty="0"/>
              <a:t>mall </a:t>
            </a:r>
            <a:r>
              <a:rPr lang="en-US" b="1" u="sng" dirty="0"/>
              <a:t>A</a:t>
            </a:r>
            <a:r>
              <a:rPr lang="en-US" dirty="0"/>
              <a:t>ngle </a:t>
            </a:r>
            <a:r>
              <a:rPr lang="en-US" b="1" u="sng" dirty="0"/>
              <a:t>X</a:t>
            </a:r>
            <a:r>
              <a:rPr lang="en-US" dirty="0"/>
              <a:t>-ray </a:t>
            </a:r>
            <a:r>
              <a:rPr lang="en-US" b="1" u="sng" dirty="0"/>
              <a:t>S</a:t>
            </a:r>
            <a:r>
              <a:rPr lang="en-US" dirty="0"/>
              <a:t>cattering</a:t>
            </a:r>
          </a:p>
        </p:txBody>
      </p:sp>
      <p:sp>
        <p:nvSpPr>
          <p:cNvPr id="7" name="TextBox 6">
            <a:extLst>
              <a:ext uri="{FF2B5EF4-FFF2-40B4-BE49-F238E27FC236}">
                <a16:creationId xmlns:a16="http://schemas.microsoft.com/office/drawing/2014/main" id="{E0BB3A08-FAE6-49D5-8C05-442110E24183}"/>
              </a:ext>
            </a:extLst>
          </p:cNvPr>
          <p:cNvSpPr txBox="1"/>
          <p:nvPr/>
        </p:nvSpPr>
        <p:spPr>
          <a:xfrm>
            <a:off x="3764691" y="4324011"/>
            <a:ext cx="1383957" cy="830997"/>
          </a:xfrm>
          <a:prstGeom prst="rect">
            <a:avLst/>
          </a:prstGeom>
          <a:noFill/>
        </p:spPr>
        <p:txBody>
          <a:bodyPr wrap="square" rtlCol="0">
            <a:spAutoFit/>
          </a:bodyPr>
          <a:lstStyle/>
          <a:p>
            <a:r>
              <a:rPr lang="en-US" sz="4800" dirty="0">
                <a:solidFill>
                  <a:srgbClr val="FF0000"/>
                </a:solidFill>
              </a:rPr>
              <a:t>SSRL</a:t>
            </a:r>
          </a:p>
        </p:txBody>
      </p:sp>
    </p:spTree>
    <p:extLst>
      <p:ext uri="{BB962C8B-B14F-4D97-AF65-F5344CB8AC3E}">
        <p14:creationId xmlns:p14="http://schemas.microsoft.com/office/powerpoint/2010/main" val="214969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AC82E28-1F62-4A0E-B6DC-3A5D76DB1CBF}"/>
              </a:ext>
            </a:extLst>
          </p:cNvPr>
          <p:cNvGraphicFramePr>
            <a:graphicFrameLocks noChangeAspect="1"/>
          </p:cNvGraphicFramePr>
          <p:nvPr>
            <p:extLst>
              <p:ext uri="{D42A27DB-BD31-4B8C-83A1-F6EECF244321}">
                <p14:modId xmlns:p14="http://schemas.microsoft.com/office/powerpoint/2010/main" val="206913876"/>
              </p:ext>
            </p:extLst>
          </p:nvPr>
        </p:nvGraphicFramePr>
        <p:xfrm>
          <a:off x="64008" y="1498312"/>
          <a:ext cx="4809401" cy="3745665"/>
        </p:xfrm>
        <a:graphic>
          <a:graphicData uri="http://schemas.openxmlformats.org/presentationml/2006/ole">
            <mc:AlternateContent xmlns:mc="http://schemas.openxmlformats.org/markup-compatibility/2006">
              <mc:Choice xmlns:v="urn:schemas-microsoft-com:vml" Requires="v">
                <p:oleObj spid="_x0000_s10428" name="Graph" r:id="rId4" imgW="3718440" imgH="2895480" progId="Origin50.Graph">
                  <p:embed/>
                </p:oleObj>
              </mc:Choice>
              <mc:Fallback>
                <p:oleObj name="Graph" r:id="rId4" imgW="3718440" imgH="2895480" progId="Origin50.Graph">
                  <p:embed/>
                  <p:pic>
                    <p:nvPicPr>
                      <p:cNvPr id="0" name=""/>
                      <p:cNvPicPr/>
                      <p:nvPr/>
                    </p:nvPicPr>
                    <p:blipFill>
                      <a:blip r:embed="rId5"/>
                      <a:stretch>
                        <a:fillRect/>
                      </a:stretch>
                    </p:blipFill>
                    <p:spPr>
                      <a:xfrm>
                        <a:off x="64008" y="1498312"/>
                        <a:ext cx="4809401" cy="374566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4D98AC5-E719-4ABA-BAB5-57E2F00974C7}"/>
              </a:ext>
            </a:extLst>
          </p:cNvPr>
          <p:cNvGraphicFramePr>
            <a:graphicFrameLocks noChangeAspect="1"/>
          </p:cNvGraphicFramePr>
          <p:nvPr>
            <p:extLst>
              <p:ext uri="{D42A27DB-BD31-4B8C-83A1-F6EECF244321}">
                <p14:modId xmlns:p14="http://schemas.microsoft.com/office/powerpoint/2010/main" val="3589397221"/>
              </p:ext>
            </p:extLst>
          </p:nvPr>
        </p:nvGraphicFramePr>
        <p:xfrm>
          <a:off x="4490047" y="1465982"/>
          <a:ext cx="4809402" cy="3745666"/>
        </p:xfrm>
        <a:graphic>
          <a:graphicData uri="http://schemas.openxmlformats.org/presentationml/2006/ole">
            <mc:AlternateContent xmlns:mc="http://schemas.openxmlformats.org/markup-compatibility/2006">
              <mc:Choice xmlns:v="urn:schemas-microsoft-com:vml" Requires="v">
                <p:oleObj spid="_x0000_s10429" name="Graph" r:id="rId6" imgW="3718440" imgH="2895480" progId="Origin50.Graph">
                  <p:embed/>
                </p:oleObj>
              </mc:Choice>
              <mc:Fallback>
                <p:oleObj name="Graph" r:id="rId6" imgW="3718440" imgH="2895480" progId="Origin50.Graph">
                  <p:embed/>
                  <p:pic>
                    <p:nvPicPr>
                      <p:cNvPr id="0" name=""/>
                      <p:cNvPicPr/>
                      <p:nvPr/>
                    </p:nvPicPr>
                    <p:blipFill>
                      <a:blip r:embed="rId7"/>
                      <a:stretch>
                        <a:fillRect/>
                      </a:stretch>
                    </p:blipFill>
                    <p:spPr>
                      <a:xfrm>
                        <a:off x="4490047" y="1465982"/>
                        <a:ext cx="4809402" cy="3745666"/>
                      </a:xfrm>
                      <a:prstGeom prst="rect">
                        <a:avLst/>
                      </a:prstGeom>
                    </p:spPr>
                  </p:pic>
                </p:oleObj>
              </mc:Fallback>
            </mc:AlternateContent>
          </a:graphicData>
        </a:graphic>
      </p:graphicFrame>
      <p:sp>
        <p:nvSpPr>
          <p:cNvPr id="11" name="TextBox 10"/>
          <p:cNvSpPr txBox="1"/>
          <p:nvPr/>
        </p:nvSpPr>
        <p:spPr>
          <a:xfrm>
            <a:off x="331314" y="249716"/>
            <a:ext cx="8317465" cy="1015663"/>
          </a:xfrm>
          <a:prstGeom prst="rect">
            <a:avLst/>
          </a:prstGeom>
          <a:noFill/>
        </p:spPr>
        <p:txBody>
          <a:bodyPr wrap="square" rtlCol="0">
            <a:spAutoFit/>
          </a:bodyPr>
          <a:lstStyle/>
          <a:p>
            <a:pPr algn="ctr"/>
            <a:r>
              <a:rPr lang="en-US" sz="2800" b="1" dirty="0"/>
              <a:t>Comparing P(r) for solution </a:t>
            </a:r>
            <a:r>
              <a:rPr lang="el-GR" sz="2800" b="1" dirty="0"/>
              <a:t>α</a:t>
            </a:r>
            <a:r>
              <a:rPr lang="en-US" sz="2800" b="1" dirty="0"/>
              <a:t>-catenin </a:t>
            </a:r>
          </a:p>
          <a:p>
            <a:pPr algn="ctr"/>
            <a:r>
              <a:rPr lang="en-US" sz="2800" b="1" dirty="0">
                <a:solidFill>
                  <a:srgbClr val="0000FF"/>
                </a:solidFill>
              </a:rPr>
              <a:t> </a:t>
            </a:r>
            <a:r>
              <a:rPr lang="en-US" sz="3200" b="1" u="sng" dirty="0">
                <a:solidFill>
                  <a:srgbClr val="0000FF"/>
                </a:solidFill>
              </a:rPr>
              <a:t>monomer</a:t>
            </a:r>
            <a:r>
              <a:rPr lang="en-US" sz="2800" b="1" dirty="0"/>
              <a:t> and </a:t>
            </a:r>
            <a:r>
              <a:rPr lang="en-US" sz="3200" b="1" u="sng" dirty="0">
                <a:solidFill>
                  <a:srgbClr val="0000FF"/>
                </a:solidFill>
              </a:rPr>
              <a:t>dimer</a:t>
            </a:r>
            <a:r>
              <a:rPr lang="en-US" sz="2800" b="1" dirty="0"/>
              <a:t> to the crystal structures  </a:t>
            </a:r>
          </a:p>
        </p:txBody>
      </p:sp>
      <p:sp>
        <p:nvSpPr>
          <p:cNvPr id="13" name="TextBox 12"/>
          <p:cNvSpPr txBox="1"/>
          <p:nvPr/>
        </p:nvSpPr>
        <p:spPr>
          <a:xfrm>
            <a:off x="1867950" y="1498311"/>
            <a:ext cx="1908522" cy="461665"/>
          </a:xfrm>
          <a:prstGeom prst="rect">
            <a:avLst/>
          </a:prstGeom>
          <a:noFill/>
        </p:spPr>
        <p:txBody>
          <a:bodyPr wrap="square" rtlCol="0">
            <a:spAutoFit/>
          </a:bodyPr>
          <a:lstStyle/>
          <a:p>
            <a:r>
              <a:rPr lang="en-US" sz="2400" b="1" dirty="0"/>
              <a:t>Monomer</a:t>
            </a:r>
          </a:p>
        </p:txBody>
      </p:sp>
      <p:sp>
        <p:nvSpPr>
          <p:cNvPr id="14" name="TextBox 13"/>
          <p:cNvSpPr txBox="1"/>
          <p:nvPr/>
        </p:nvSpPr>
        <p:spPr>
          <a:xfrm>
            <a:off x="6473478" y="1498310"/>
            <a:ext cx="1908522" cy="461665"/>
          </a:xfrm>
          <a:prstGeom prst="rect">
            <a:avLst/>
          </a:prstGeom>
          <a:noFill/>
        </p:spPr>
        <p:txBody>
          <a:bodyPr wrap="square" rtlCol="0">
            <a:spAutoFit/>
          </a:bodyPr>
          <a:lstStyle/>
          <a:p>
            <a:r>
              <a:rPr lang="en-US" sz="2400" b="1" dirty="0"/>
              <a:t>Dimer</a:t>
            </a:r>
          </a:p>
        </p:txBody>
      </p:sp>
      <p:pic>
        <p:nvPicPr>
          <p:cNvPr id="16" name="Picture 15"/>
          <p:cNvPicPr>
            <a:picLocks noChangeAspect="1"/>
          </p:cNvPicPr>
          <p:nvPr/>
        </p:nvPicPr>
        <p:blipFill rotWithShape="1">
          <a:blip r:embed="rId8"/>
          <a:srcRect l="11606" t="16840" b="18824"/>
          <a:stretch/>
        </p:blipFill>
        <p:spPr>
          <a:xfrm>
            <a:off x="3525924" y="4914575"/>
            <a:ext cx="2694970" cy="1840761"/>
          </a:xfrm>
          <a:prstGeom prst="rect">
            <a:avLst/>
          </a:prstGeom>
        </p:spPr>
      </p:pic>
    </p:spTree>
    <p:extLst>
      <p:ext uri="{BB962C8B-B14F-4D97-AF65-F5344CB8AC3E}">
        <p14:creationId xmlns:p14="http://schemas.microsoft.com/office/powerpoint/2010/main" val="167629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2DA8AD41-0547-40CB-A556-085D6D24E414}"/>
              </a:ext>
            </a:extLst>
          </p:cNvPr>
          <p:cNvGraphicFramePr>
            <a:graphicFrameLocks noChangeAspect="1"/>
          </p:cNvGraphicFramePr>
          <p:nvPr>
            <p:extLst>
              <p:ext uri="{D42A27DB-BD31-4B8C-83A1-F6EECF244321}">
                <p14:modId xmlns:p14="http://schemas.microsoft.com/office/powerpoint/2010/main" val="440123143"/>
              </p:ext>
            </p:extLst>
          </p:nvPr>
        </p:nvGraphicFramePr>
        <p:xfrm>
          <a:off x="-39018" y="643780"/>
          <a:ext cx="4788585" cy="3729453"/>
        </p:xfrm>
        <a:graphic>
          <a:graphicData uri="http://schemas.openxmlformats.org/presentationml/2006/ole">
            <mc:AlternateContent xmlns:mc="http://schemas.openxmlformats.org/markup-compatibility/2006">
              <mc:Choice xmlns:v="urn:schemas-microsoft-com:vml" Requires="v">
                <p:oleObj spid="_x0000_s3264" name="Graph" r:id="rId4" imgW="3718440" imgH="2895480" progId="Origin50.Graph">
                  <p:embed/>
                </p:oleObj>
              </mc:Choice>
              <mc:Fallback>
                <p:oleObj name="Graph" r:id="rId4" imgW="3718440" imgH="2895480" progId="Origin50.Graph">
                  <p:embed/>
                  <p:pic>
                    <p:nvPicPr>
                      <p:cNvPr id="0" name=""/>
                      <p:cNvPicPr/>
                      <p:nvPr/>
                    </p:nvPicPr>
                    <p:blipFill>
                      <a:blip r:embed="rId5"/>
                      <a:stretch>
                        <a:fillRect/>
                      </a:stretch>
                    </p:blipFill>
                    <p:spPr>
                      <a:xfrm>
                        <a:off x="-39018" y="643780"/>
                        <a:ext cx="4788585" cy="372945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E63E4A0-B8C6-43FB-987D-04890C34515C}"/>
              </a:ext>
            </a:extLst>
          </p:cNvPr>
          <p:cNvPicPr>
            <a:picLocks noChangeAspect="1"/>
          </p:cNvPicPr>
          <p:nvPr/>
        </p:nvPicPr>
        <p:blipFill rotWithShape="1">
          <a:blip r:embed="rId6">
            <a:extLst>
              <a:ext uri="{28A0092B-C50C-407E-A947-70E740481C1C}">
                <a14:useLocalDpi xmlns:a14="http://schemas.microsoft.com/office/drawing/2010/main" val="0"/>
              </a:ext>
            </a:extLst>
          </a:blip>
          <a:srcRect l="17133" t="28768" r="22023" b="35046"/>
          <a:stretch/>
        </p:blipFill>
        <p:spPr>
          <a:xfrm flipH="1">
            <a:off x="1197863" y="4547498"/>
            <a:ext cx="6748273" cy="2212848"/>
          </a:xfrm>
          <a:prstGeom prst="rect">
            <a:avLst/>
          </a:prstGeom>
        </p:spPr>
      </p:pic>
      <p:graphicFrame>
        <p:nvGraphicFramePr>
          <p:cNvPr id="8" name="Object 7">
            <a:extLst>
              <a:ext uri="{FF2B5EF4-FFF2-40B4-BE49-F238E27FC236}">
                <a16:creationId xmlns:a16="http://schemas.microsoft.com/office/drawing/2014/main" id="{7F0BE224-FB1A-4BA4-ACF3-C281C637DFFB}"/>
              </a:ext>
            </a:extLst>
          </p:cNvPr>
          <p:cNvGraphicFramePr>
            <a:graphicFrameLocks noChangeAspect="1"/>
          </p:cNvGraphicFramePr>
          <p:nvPr>
            <p:extLst>
              <p:ext uri="{D42A27DB-BD31-4B8C-83A1-F6EECF244321}">
                <p14:modId xmlns:p14="http://schemas.microsoft.com/office/powerpoint/2010/main" val="632870832"/>
              </p:ext>
            </p:extLst>
          </p:nvPr>
        </p:nvGraphicFramePr>
        <p:xfrm>
          <a:off x="4374516" y="623311"/>
          <a:ext cx="4788585" cy="3729453"/>
        </p:xfrm>
        <a:graphic>
          <a:graphicData uri="http://schemas.openxmlformats.org/presentationml/2006/ole">
            <mc:AlternateContent xmlns:mc="http://schemas.openxmlformats.org/markup-compatibility/2006">
              <mc:Choice xmlns:v="urn:schemas-microsoft-com:vml" Requires="v">
                <p:oleObj spid="_x0000_s3265" name="Graph" r:id="rId7" imgW="3718440" imgH="2895480" progId="Origin50.Graph">
                  <p:embed/>
                </p:oleObj>
              </mc:Choice>
              <mc:Fallback>
                <p:oleObj name="Graph" r:id="rId7" imgW="3718440" imgH="2895480" progId="Origin50.Graph">
                  <p:embed/>
                  <p:pic>
                    <p:nvPicPr>
                      <p:cNvPr id="0" name=""/>
                      <p:cNvPicPr/>
                      <p:nvPr/>
                    </p:nvPicPr>
                    <p:blipFill>
                      <a:blip r:embed="rId8"/>
                      <a:stretch>
                        <a:fillRect/>
                      </a:stretch>
                    </p:blipFill>
                    <p:spPr>
                      <a:xfrm>
                        <a:off x="4374516" y="623311"/>
                        <a:ext cx="4788585" cy="3729453"/>
                      </a:xfrm>
                      <a:prstGeom prst="rect">
                        <a:avLst/>
                      </a:prstGeom>
                    </p:spPr>
                  </p:pic>
                </p:oleObj>
              </mc:Fallback>
            </mc:AlternateContent>
          </a:graphicData>
        </a:graphic>
      </p:graphicFrame>
      <p:sp>
        <p:nvSpPr>
          <p:cNvPr id="5" name="TextBox 4"/>
          <p:cNvSpPr txBox="1"/>
          <p:nvPr/>
        </p:nvSpPr>
        <p:spPr>
          <a:xfrm>
            <a:off x="1791958" y="270039"/>
            <a:ext cx="5693995" cy="584775"/>
          </a:xfrm>
          <a:prstGeom prst="rect">
            <a:avLst/>
          </a:prstGeom>
          <a:noFill/>
        </p:spPr>
        <p:txBody>
          <a:bodyPr wrap="none" rtlCol="0">
            <a:spAutoFit/>
          </a:bodyPr>
          <a:lstStyle/>
          <a:p>
            <a:r>
              <a:rPr lang="en-US" sz="2800" b="1" dirty="0"/>
              <a:t>Alpha-catenin </a:t>
            </a:r>
            <a:r>
              <a:rPr lang="en-US" sz="3200" b="1" u="sng" dirty="0">
                <a:solidFill>
                  <a:srgbClr val="0000FF"/>
                </a:solidFill>
              </a:rPr>
              <a:t>monomer</a:t>
            </a:r>
            <a:r>
              <a:rPr lang="en-US" sz="3200" b="1" dirty="0">
                <a:solidFill>
                  <a:srgbClr val="0000FF"/>
                </a:solidFill>
              </a:rPr>
              <a:t> </a:t>
            </a:r>
            <a:r>
              <a:rPr lang="en-US" sz="2800" b="1" dirty="0"/>
              <a:t>in solution</a:t>
            </a:r>
          </a:p>
        </p:txBody>
      </p:sp>
    </p:spTree>
    <p:extLst>
      <p:ext uri="{BB962C8B-B14F-4D97-AF65-F5344CB8AC3E}">
        <p14:creationId xmlns:p14="http://schemas.microsoft.com/office/powerpoint/2010/main" val="272509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B0364080-283A-4901-96D4-F8947D003610}"/>
              </a:ext>
            </a:extLst>
          </p:cNvPr>
          <p:cNvGraphicFramePr>
            <a:graphicFrameLocks noChangeAspect="1"/>
          </p:cNvGraphicFramePr>
          <p:nvPr>
            <p:extLst>
              <p:ext uri="{D42A27DB-BD31-4B8C-83A1-F6EECF244321}">
                <p14:modId xmlns:p14="http://schemas.microsoft.com/office/powerpoint/2010/main" val="3855229130"/>
              </p:ext>
            </p:extLst>
          </p:nvPr>
        </p:nvGraphicFramePr>
        <p:xfrm>
          <a:off x="85014" y="827080"/>
          <a:ext cx="4686815" cy="3650193"/>
        </p:xfrm>
        <a:graphic>
          <a:graphicData uri="http://schemas.openxmlformats.org/presentationml/2006/ole">
            <mc:AlternateContent xmlns:mc="http://schemas.openxmlformats.org/markup-compatibility/2006">
              <mc:Choice xmlns:v="urn:schemas-microsoft-com:vml" Requires="v">
                <p:oleObj spid="_x0000_s4284" name="Graph" r:id="rId4" imgW="3718440" imgH="2895480" progId="Origin50.Graph">
                  <p:embed/>
                </p:oleObj>
              </mc:Choice>
              <mc:Fallback>
                <p:oleObj name="Graph" r:id="rId4" imgW="3718440" imgH="2895480" progId="Origin50.Graph">
                  <p:embed/>
                  <p:pic>
                    <p:nvPicPr>
                      <p:cNvPr id="0" name=""/>
                      <p:cNvPicPr/>
                      <p:nvPr/>
                    </p:nvPicPr>
                    <p:blipFill>
                      <a:blip r:embed="rId5"/>
                      <a:stretch>
                        <a:fillRect/>
                      </a:stretch>
                    </p:blipFill>
                    <p:spPr>
                      <a:xfrm>
                        <a:off x="85014" y="827080"/>
                        <a:ext cx="4686815" cy="365019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29361EB-91F2-4921-B1CE-50566F225E58}"/>
              </a:ext>
            </a:extLst>
          </p:cNvPr>
          <p:cNvGraphicFramePr>
            <a:graphicFrameLocks noChangeAspect="1"/>
          </p:cNvGraphicFramePr>
          <p:nvPr>
            <p:extLst>
              <p:ext uri="{D42A27DB-BD31-4B8C-83A1-F6EECF244321}">
                <p14:modId xmlns:p14="http://schemas.microsoft.com/office/powerpoint/2010/main" val="470550101"/>
              </p:ext>
            </p:extLst>
          </p:nvPr>
        </p:nvGraphicFramePr>
        <p:xfrm>
          <a:off x="4629949" y="955096"/>
          <a:ext cx="4867234" cy="3789088"/>
        </p:xfrm>
        <a:graphic>
          <a:graphicData uri="http://schemas.openxmlformats.org/presentationml/2006/ole">
            <mc:AlternateContent xmlns:mc="http://schemas.openxmlformats.org/markup-compatibility/2006">
              <mc:Choice xmlns:v="urn:schemas-microsoft-com:vml" Requires="v">
                <p:oleObj spid="_x0000_s4285" name="Graph" r:id="rId6" imgW="3719520" imgH="2895480" progId="Origin50.Graph">
                  <p:embed/>
                </p:oleObj>
              </mc:Choice>
              <mc:Fallback>
                <p:oleObj name="Graph" r:id="rId6" imgW="3719520" imgH="2895480" progId="Origin50.Graph">
                  <p:embed/>
                  <p:pic>
                    <p:nvPicPr>
                      <p:cNvPr id="0" name=""/>
                      <p:cNvPicPr/>
                      <p:nvPr/>
                    </p:nvPicPr>
                    <p:blipFill>
                      <a:blip r:embed="rId7"/>
                      <a:stretch>
                        <a:fillRect/>
                      </a:stretch>
                    </p:blipFill>
                    <p:spPr>
                      <a:xfrm>
                        <a:off x="4629949" y="955096"/>
                        <a:ext cx="4867234" cy="3789088"/>
                      </a:xfrm>
                      <a:prstGeom prst="rect">
                        <a:avLst/>
                      </a:prstGeom>
                    </p:spPr>
                  </p:pic>
                </p:oleObj>
              </mc:Fallback>
            </mc:AlternateContent>
          </a:graphicData>
        </a:graphic>
      </p:graphicFrame>
      <p:pic>
        <p:nvPicPr>
          <p:cNvPr id="4" name="Picture 3"/>
          <p:cNvPicPr>
            <a:picLocks noChangeAspect="1"/>
          </p:cNvPicPr>
          <p:nvPr/>
        </p:nvPicPr>
        <p:blipFill>
          <a:blip r:embed="rId8"/>
          <a:stretch>
            <a:fillRect/>
          </a:stretch>
        </p:blipFill>
        <p:spPr>
          <a:xfrm>
            <a:off x="498163" y="4872200"/>
            <a:ext cx="8025827" cy="1931026"/>
          </a:xfrm>
          <a:prstGeom prst="rect">
            <a:avLst/>
          </a:prstGeom>
        </p:spPr>
      </p:pic>
      <p:sp>
        <p:nvSpPr>
          <p:cNvPr id="17" name="TextBox 16"/>
          <p:cNvSpPr txBox="1"/>
          <p:nvPr/>
        </p:nvSpPr>
        <p:spPr>
          <a:xfrm>
            <a:off x="1783080" y="270039"/>
            <a:ext cx="5112105" cy="584775"/>
          </a:xfrm>
          <a:prstGeom prst="rect">
            <a:avLst/>
          </a:prstGeom>
          <a:noFill/>
        </p:spPr>
        <p:txBody>
          <a:bodyPr wrap="none" rtlCol="0">
            <a:spAutoFit/>
          </a:bodyPr>
          <a:lstStyle/>
          <a:p>
            <a:r>
              <a:rPr lang="en-US" sz="2800" b="1" dirty="0"/>
              <a:t>Alpha-catenin </a:t>
            </a:r>
            <a:r>
              <a:rPr lang="en-US" sz="3200" b="1" u="sng" dirty="0">
                <a:solidFill>
                  <a:srgbClr val="0000FF"/>
                </a:solidFill>
              </a:rPr>
              <a:t>dimer</a:t>
            </a:r>
            <a:r>
              <a:rPr lang="en-US" sz="3200" b="1" dirty="0">
                <a:solidFill>
                  <a:srgbClr val="0000FF"/>
                </a:solidFill>
              </a:rPr>
              <a:t> </a:t>
            </a:r>
            <a:r>
              <a:rPr lang="en-US" sz="2800" b="1" dirty="0"/>
              <a:t>in solution</a:t>
            </a:r>
          </a:p>
        </p:txBody>
      </p:sp>
    </p:spTree>
    <p:extLst>
      <p:ext uri="{BB962C8B-B14F-4D97-AF65-F5344CB8AC3E}">
        <p14:creationId xmlns:p14="http://schemas.microsoft.com/office/powerpoint/2010/main" val="69340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8E7D24-D1B0-4BAC-9450-FF094D278D1C}"/>
              </a:ext>
            </a:extLst>
          </p:cNvPr>
          <p:cNvSpPr/>
          <p:nvPr/>
        </p:nvSpPr>
        <p:spPr>
          <a:xfrm>
            <a:off x="5601047" y="1668027"/>
            <a:ext cx="2512088" cy="184387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3CCB27-DED1-45B9-A3B6-63CF36E69B20}"/>
              </a:ext>
            </a:extLst>
          </p:cNvPr>
          <p:cNvSpPr txBox="1"/>
          <p:nvPr/>
        </p:nvSpPr>
        <p:spPr>
          <a:xfrm>
            <a:off x="3077148" y="290102"/>
            <a:ext cx="3215367" cy="800219"/>
          </a:xfrm>
          <a:prstGeom prst="rect">
            <a:avLst/>
          </a:prstGeom>
          <a:noFill/>
        </p:spPr>
        <p:txBody>
          <a:bodyPr wrap="none" rtlCol="0">
            <a:spAutoFit/>
          </a:bodyPr>
          <a:lstStyle/>
          <a:p>
            <a:r>
              <a:rPr lang="en-US" u="sng" dirty="0"/>
              <a:t>S</a:t>
            </a:r>
            <a:r>
              <a:rPr lang="en-US" b="1" dirty="0"/>
              <a:t>mall </a:t>
            </a:r>
            <a:r>
              <a:rPr lang="en-US" b="1" u="sng" dirty="0"/>
              <a:t>A</a:t>
            </a:r>
            <a:r>
              <a:rPr lang="en-US" b="1" dirty="0"/>
              <a:t>ngle </a:t>
            </a:r>
            <a:r>
              <a:rPr lang="en-US" b="1" u="sng" dirty="0"/>
              <a:t>N</a:t>
            </a:r>
            <a:r>
              <a:rPr lang="en-US" b="1" dirty="0"/>
              <a:t>eutron </a:t>
            </a:r>
            <a:r>
              <a:rPr lang="en-US" b="1" u="sng" dirty="0"/>
              <a:t>S</a:t>
            </a:r>
            <a:r>
              <a:rPr lang="en-US" b="1" dirty="0"/>
              <a:t>cattering </a:t>
            </a:r>
          </a:p>
          <a:p>
            <a:r>
              <a:rPr lang="en-US" sz="2800" b="1" dirty="0">
                <a:solidFill>
                  <a:srgbClr val="0000FF"/>
                </a:solidFill>
              </a:rPr>
              <a:t> </a:t>
            </a:r>
          </a:p>
        </p:txBody>
      </p:sp>
      <p:pic>
        <p:nvPicPr>
          <p:cNvPr id="20" name="Picture 19">
            <a:extLst>
              <a:ext uri="{FF2B5EF4-FFF2-40B4-BE49-F238E27FC236}">
                <a16:creationId xmlns:a16="http://schemas.microsoft.com/office/drawing/2014/main" id="{71615DA4-B9C7-4AE2-ADE3-CACBB596851E}"/>
              </a:ext>
            </a:extLst>
          </p:cNvPr>
          <p:cNvPicPr>
            <a:picLocks noChangeAspect="1"/>
          </p:cNvPicPr>
          <p:nvPr/>
        </p:nvPicPr>
        <p:blipFill rotWithShape="1">
          <a:blip r:embed="rId3"/>
          <a:srcRect l="-115" t="2757" r="38553" b="-2757"/>
          <a:stretch/>
        </p:blipFill>
        <p:spPr>
          <a:xfrm>
            <a:off x="390144" y="1450523"/>
            <a:ext cx="5136450" cy="2186980"/>
          </a:xfrm>
          <a:prstGeom prst="rect">
            <a:avLst/>
          </a:prstGeom>
        </p:spPr>
      </p:pic>
      <p:pic>
        <p:nvPicPr>
          <p:cNvPr id="11" name="Picture 10">
            <a:extLst>
              <a:ext uri="{FF2B5EF4-FFF2-40B4-BE49-F238E27FC236}">
                <a16:creationId xmlns:a16="http://schemas.microsoft.com/office/drawing/2014/main" id="{E991E9E6-4CB4-4F54-91A5-1882B7EED481}"/>
              </a:ext>
            </a:extLst>
          </p:cNvPr>
          <p:cNvPicPr>
            <a:picLocks noChangeAspect="1"/>
          </p:cNvPicPr>
          <p:nvPr/>
        </p:nvPicPr>
        <p:blipFill rotWithShape="1">
          <a:blip r:embed="rId3"/>
          <a:srcRect l="77223" t="69578" r="8517" b="6498"/>
          <a:stretch/>
        </p:blipFill>
        <p:spPr>
          <a:xfrm>
            <a:off x="6821012" y="2855512"/>
            <a:ext cx="1189820" cy="523221"/>
          </a:xfrm>
          <a:prstGeom prst="rect">
            <a:avLst/>
          </a:prstGeom>
        </p:spPr>
      </p:pic>
      <p:sp>
        <p:nvSpPr>
          <p:cNvPr id="2" name="TextBox 1">
            <a:extLst>
              <a:ext uri="{FF2B5EF4-FFF2-40B4-BE49-F238E27FC236}">
                <a16:creationId xmlns:a16="http://schemas.microsoft.com/office/drawing/2014/main" id="{806BEFAA-9164-410D-82AB-6D9B55732A4E}"/>
              </a:ext>
            </a:extLst>
          </p:cNvPr>
          <p:cNvSpPr txBox="1"/>
          <p:nvPr/>
        </p:nvSpPr>
        <p:spPr>
          <a:xfrm>
            <a:off x="5940745" y="1735012"/>
            <a:ext cx="2172390" cy="369332"/>
          </a:xfrm>
          <a:prstGeom prst="rect">
            <a:avLst/>
          </a:prstGeom>
          <a:noFill/>
        </p:spPr>
        <p:txBody>
          <a:bodyPr wrap="none" rtlCol="0">
            <a:spAutoFit/>
          </a:bodyPr>
          <a:lstStyle/>
          <a:p>
            <a:r>
              <a:rPr lang="en-US" b="1" dirty="0">
                <a:latin typeface="Comic Sans MS" panose="030F0702030302020204" pitchFamily="66" charset="0"/>
              </a:rPr>
              <a:t>100% D</a:t>
            </a:r>
            <a:r>
              <a:rPr lang="en-US" b="1" baseline="-25000" dirty="0">
                <a:latin typeface="Comic Sans MS" panose="030F0702030302020204" pitchFamily="66" charset="0"/>
              </a:rPr>
              <a:t>2</a:t>
            </a:r>
            <a:r>
              <a:rPr lang="en-US" b="1" dirty="0">
                <a:latin typeface="Comic Sans MS" panose="030F0702030302020204" pitchFamily="66" charset="0"/>
              </a:rPr>
              <a:t>O buffer</a:t>
            </a:r>
          </a:p>
        </p:txBody>
      </p:sp>
      <p:sp>
        <p:nvSpPr>
          <p:cNvPr id="4" name="TextBox 3">
            <a:extLst>
              <a:ext uri="{FF2B5EF4-FFF2-40B4-BE49-F238E27FC236}">
                <a16:creationId xmlns:a16="http://schemas.microsoft.com/office/drawing/2014/main" id="{751C8AE5-E1DD-43C1-A011-C8108FCA9F95}"/>
              </a:ext>
            </a:extLst>
          </p:cNvPr>
          <p:cNvSpPr txBox="1"/>
          <p:nvPr/>
        </p:nvSpPr>
        <p:spPr>
          <a:xfrm>
            <a:off x="2461846" y="4481566"/>
            <a:ext cx="4291496" cy="1200329"/>
          </a:xfrm>
          <a:prstGeom prst="rect">
            <a:avLst/>
          </a:prstGeom>
          <a:noFill/>
        </p:spPr>
        <p:txBody>
          <a:bodyPr wrap="none" rtlCol="0">
            <a:spAutoFit/>
          </a:bodyPr>
          <a:lstStyle/>
          <a:p>
            <a:r>
              <a:rPr lang="en-US" sz="3600" b="1" dirty="0">
                <a:solidFill>
                  <a:srgbClr val="006666"/>
                </a:solidFill>
              </a:rPr>
              <a:t>Hydrogenated mouse</a:t>
            </a:r>
          </a:p>
          <a:p>
            <a:r>
              <a:rPr lang="en-US" sz="3600" b="1" dirty="0">
                <a:solidFill>
                  <a:srgbClr val="C00000"/>
                </a:solidFill>
              </a:rPr>
              <a:t>  </a:t>
            </a:r>
            <a:r>
              <a:rPr lang="en-US" sz="3600" b="1" dirty="0"/>
              <a:t>+</a:t>
            </a:r>
            <a:r>
              <a:rPr lang="en-US" sz="3600" b="1" i="1" dirty="0"/>
              <a:t> </a:t>
            </a:r>
            <a:r>
              <a:rPr lang="en-US" sz="3600" b="1" dirty="0">
                <a:solidFill>
                  <a:srgbClr val="C00000"/>
                </a:solidFill>
              </a:rPr>
              <a:t> Deuterated cat</a:t>
            </a:r>
          </a:p>
        </p:txBody>
      </p:sp>
      <p:sp>
        <p:nvSpPr>
          <p:cNvPr id="7" name="TextBox 6">
            <a:extLst>
              <a:ext uri="{FF2B5EF4-FFF2-40B4-BE49-F238E27FC236}">
                <a16:creationId xmlns:a16="http://schemas.microsoft.com/office/drawing/2014/main" id="{10678437-10FF-4D6F-9445-16A64D495173}"/>
              </a:ext>
            </a:extLst>
          </p:cNvPr>
          <p:cNvSpPr txBox="1"/>
          <p:nvPr/>
        </p:nvSpPr>
        <p:spPr>
          <a:xfrm>
            <a:off x="2214261" y="728205"/>
            <a:ext cx="5136450" cy="646331"/>
          </a:xfrm>
          <a:prstGeom prst="rect">
            <a:avLst/>
          </a:prstGeom>
          <a:noFill/>
        </p:spPr>
        <p:txBody>
          <a:bodyPr wrap="square" rtlCol="0">
            <a:spAutoFit/>
          </a:bodyPr>
          <a:lstStyle/>
          <a:p>
            <a:r>
              <a:rPr lang="en-US" sz="3600" b="1" dirty="0">
                <a:solidFill>
                  <a:srgbClr val="0000FF"/>
                </a:solidFill>
              </a:rPr>
              <a:t>SANS + contrast variation</a:t>
            </a:r>
            <a:endParaRPr lang="en-US" sz="3600" dirty="0"/>
          </a:p>
        </p:txBody>
      </p:sp>
    </p:spTree>
    <p:extLst>
      <p:ext uri="{BB962C8B-B14F-4D97-AF65-F5344CB8AC3E}">
        <p14:creationId xmlns:p14="http://schemas.microsoft.com/office/powerpoint/2010/main" val="118754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15868-AAA7-48A0-B752-D3292E6C0C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074" r="54574"/>
          <a:stretch/>
        </p:blipFill>
        <p:spPr>
          <a:xfrm>
            <a:off x="522467" y="2122438"/>
            <a:ext cx="2426663" cy="3308067"/>
          </a:xfrm>
          <a:prstGeom prst="rect">
            <a:avLst/>
          </a:prstGeom>
        </p:spPr>
      </p:pic>
      <p:pic>
        <p:nvPicPr>
          <p:cNvPr id="3" name="Picture 2">
            <a:extLst>
              <a:ext uri="{FF2B5EF4-FFF2-40B4-BE49-F238E27FC236}">
                <a16:creationId xmlns:a16="http://schemas.microsoft.com/office/drawing/2014/main" id="{024D22F2-6EB3-4792-8D6A-3BDF87199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01"/>
          <a:stretch/>
        </p:blipFill>
        <p:spPr>
          <a:xfrm>
            <a:off x="6038344" y="2473217"/>
            <a:ext cx="2493007" cy="2126519"/>
          </a:xfrm>
          <a:prstGeom prst="rect">
            <a:avLst/>
          </a:prstGeom>
        </p:spPr>
      </p:pic>
      <p:cxnSp>
        <p:nvCxnSpPr>
          <p:cNvPr id="5" name="Straight Arrow Connector 4"/>
          <p:cNvCxnSpPr/>
          <p:nvPr/>
        </p:nvCxnSpPr>
        <p:spPr>
          <a:xfrm>
            <a:off x="3602736" y="3931920"/>
            <a:ext cx="179222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srcRect r="60520"/>
          <a:stretch/>
        </p:blipFill>
        <p:spPr>
          <a:xfrm>
            <a:off x="3280019" y="2348703"/>
            <a:ext cx="2377441" cy="1448883"/>
          </a:xfrm>
          <a:prstGeom prst="rect">
            <a:avLst/>
          </a:prstGeom>
        </p:spPr>
      </p:pic>
      <p:sp>
        <p:nvSpPr>
          <p:cNvPr id="9" name="TextBox 8"/>
          <p:cNvSpPr txBox="1"/>
          <p:nvPr/>
        </p:nvSpPr>
        <p:spPr>
          <a:xfrm>
            <a:off x="845401" y="527051"/>
            <a:ext cx="7685950" cy="584775"/>
          </a:xfrm>
          <a:prstGeom prst="rect">
            <a:avLst/>
          </a:prstGeom>
          <a:noFill/>
        </p:spPr>
        <p:txBody>
          <a:bodyPr wrap="none" rtlCol="0">
            <a:spAutoFit/>
          </a:bodyPr>
          <a:lstStyle/>
          <a:p>
            <a:r>
              <a:rPr lang="en-US" sz="3200" b="1" dirty="0"/>
              <a:t>Interaction of </a:t>
            </a:r>
            <a:r>
              <a:rPr lang="el-GR" sz="3200" b="1" dirty="0"/>
              <a:t>α</a:t>
            </a:r>
            <a:r>
              <a:rPr lang="en-US" sz="3200" b="1" dirty="0"/>
              <a:t>-catenin with actin filaments</a:t>
            </a:r>
          </a:p>
        </p:txBody>
      </p:sp>
      <p:sp>
        <p:nvSpPr>
          <p:cNvPr id="10" name="Rectangle 9"/>
          <p:cNvSpPr/>
          <p:nvPr/>
        </p:nvSpPr>
        <p:spPr>
          <a:xfrm>
            <a:off x="1106308" y="5707173"/>
            <a:ext cx="7308667" cy="954107"/>
          </a:xfrm>
          <a:prstGeom prst="rect">
            <a:avLst/>
          </a:prstGeom>
        </p:spPr>
        <p:txBody>
          <a:bodyPr wrap="none">
            <a:spAutoFit/>
          </a:bodyPr>
          <a:lstStyle/>
          <a:p>
            <a:pPr algn="ctr"/>
            <a:r>
              <a:rPr lang="en-US" sz="2800" b="1" dirty="0"/>
              <a:t>Contrast-matching SANS – </a:t>
            </a:r>
            <a:r>
              <a:rPr lang="en-US" sz="2800" b="1" dirty="0">
                <a:solidFill>
                  <a:srgbClr val="C00000"/>
                </a:solidFill>
              </a:rPr>
              <a:t>deuterated </a:t>
            </a:r>
            <a:r>
              <a:rPr lang="el-GR" sz="2800" b="1" dirty="0">
                <a:solidFill>
                  <a:srgbClr val="C00000"/>
                </a:solidFill>
              </a:rPr>
              <a:t>α</a:t>
            </a:r>
            <a:r>
              <a:rPr lang="en-US" sz="2800" b="1" dirty="0">
                <a:solidFill>
                  <a:srgbClr val="C00000"/>
                </a:solidFill>
              </a:rPr>
              <a:t>-catenin</a:t>
            </a:r>
          </a:p>
          <a:p>
            <a:pPr algn="ctr"/>
            <a:r>
              <a:rPr lang="en-US" sz="2800" b="1" dirty="0"/>
              <a:t>with hydrogenated actin filament </a:t>
            </a:r>
            <a:endParaRPr lang="en-US" sz="2800" dirty="0"/>
          </a:p>
        </p:txBody>
      </p:sp>
    </p:spTree>
    <p:extLst>
      <p:ext uri="{BB962C8B-B14F-4D97-AF65-F5344CB8AC3E}">
        <p14:creationId xmlns:p14="http://schemas.microsoft.com/office/powerpoint/2010/main" val="12217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a:extLst>
              <a:ext uri="{FF2B5EF4-FFF2-40B4-BE49-F238E27FC236}">
                <a16:creationId xmlns:a16="http://schemas.microsoft.com/office/drawing/2014/main" id="{0F038C43-1BF5-4823-A9E6-7C3DDDD02E8A}"/>
              </a:ext>
            </a:extLst>
          </p:cNvPr>
          <p:cNvGraphicFramePr>
            <a:graphicFrameLocks noChangeAspect="1"/>
          </p:cNvGraphicFramePr>
          <p:nvPr>
            <p:extLst>
              <p:ext uri="{D42A27DB-BD31-4B8C-83A1-F6EECF244321}">
                <p14:modId xmlns:p14="http://schemas.microsoft.com/office/powerpoint/2010/main" val="528228708"/>
              </p:ext>
            </p:extLst>
          </p:nvPr>
        </p:nvGraphicFramePr>
        <p:xfrm>
          <a:off x="4388982" y="775190"/>
          <a:ext cx="3987919" cy="3105877"/>
        </p:xfrm>
        <a:graphic>
          <a:graphicData uri="http://schemas.openxmlformats.org/presentationml/2006/ole">
            <mc:AlternateContent xmlns:mc="http://schemas.openxmlformats.org/markup-compatibility/2006">
              <mc:Choice xmlns:v="urn:schemas-microsoft-com:vml" Requires="v">
                <p:oleObj spid="_x0000_s7458" name="Graph" r:id="rId4" imgW="3718440" imgH="2895480" progId="Origin50.Graph">
                  <p:embed/>
                </p:oleObj>
              </mc:Choice>
              <mc:Fallback>
                <p:oleObj name="Graph" r:id="rId4" imgW="3718440" imgH="2895480" progId="Origin50.Graph">
                  <p:embed/>
                  <p:pic>
                    <p:nvPicPr>
                      <p:cNvPr id="0" name=""/>
                      <p:cNvPicPr/>
                      <p:nvPr/>
                    </p:nvPicPr>
                    <p:blipFill>
                      <a:blip r:embed="rId5"/>
                      <a:stretch>
                        <a:fillRect/>
                      </a:stretch>
                    </p:blipFill>
                    <p:spPr>
                      <a:xfrm>
                        <a:off x="4388982" y="775190"/>
                        <a:ext cx="3987919" cy="310587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4360083-999C-497D-AA28-C47EBFD51CC3}"/>
              </a:ext>
            </a:extLst>
          </p:cNvPr>
          <p:cNvGraphicFramePr>
            <a:graphicFrameLocks noChangeAspect="1"/>
          </p:cNvGraphicFramePr>
          <p:nvPr>
            <p:extLst>
              <p:ext uri="{D42A27DB-BD31-4B8C-83A1-F6EECF244321}">
                <p14:modId xmlns:p14="http://schemas.microsoft.com/office/powerpoint/2010/main" val="3970866168"/>
              </p:ext>
            </p:extLst>
          </p:nvPr>
        </p:nvGraphicFramePr>
        <p:xfrm>
          <a:off x="493434" y="940483"/>
          <a:ext cx="3987918" cy="3105876"/>
        </p:xfrm>
        <a:graphic>
          <a:graphicData uri="http://schemas.openxmlformats.org/presentationml/2006/ole">
            <mc:AlternateContent xmlns:mc="http://schemas.openxmlformats.org/markup-compatibility/2006">
              <mc:Choice xmlns:v="urn:schemas-microsoft-com:vml" Requires="v">
                <p:oleObj spid="_x0000_s7459" name="Graph" r:id="rId6" imgW="3718440" imgH="2895480" progId="Origin50.Graph">
                  <p:embed/>
                </p:oleObj>
              </mc:Choice>
              <mc:Fallback>
                <p:oleObj name="Graph" r:id="rId6" imgW="3718440" imgH="2895480" progId="Origin50.Graph">
                  <p:embed/>
                  <p:pic>
                    <p:nvPicPr>
                      <p:cNvPr id="0" name=""/>
                      <p:cNvPicPr/>
                      <p:nvPr/>
                    </p:nvPicPr>
                    <p:blipFill>
                      <a:blip r:embed="rId7"/>
                      <a:stretch>
                        <a:fillRect/>
                      </a:stretch>
                    </p:blipFill>
                    <p:spPr>
                      <a:xfrm>
                        <a:off x="493434" y="940483"/>
                        <a:ext cx="3987918" cy="3105876"/>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0DEC3605-943B-4802-B750-3A62D57443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37" t="25619" r="13536" b="21935"/>
          <a:stretch/>
        </p:blipFill>
        <p:spPr>
          <a:xfrm>
            <a:off x="4658237" y="4312689"/>
            <a:ext cx="3718664" cy="1394014"/>
          </a:xfrm>
          <a:prstGeom prst="rect">
            <a:avLst/>
          </a:prstGeom>
        </p:spPr>
      </p:pic>
      <p:graphicFrame>
        <p:nvGraphicFramePr>
          <p:cNvPr id="3" name="Object 2">
            <a:extLst>
              <a:ext uri="{FF2B5EF4-FFF2-40B4-BE49-F238E27FC236}">
                <a16:creationId xmlns:a16="http://schemas.microsoft.com/office/drawing/2014/main" id="{97707B4C-A280-404A-AB3E-0128C94693CC}"/>
              </a:ext>
            </a:extLst>
          </p:cNvPr>
          <p:cNvGraphicFramePr>
            <a:graphicFrameLocks noChangeAspect="1"/>
          </p:cNvGraphicFramePr>
          <p:nvPr>
            <p:extLst>
              <p:ext uri="{D42A27DB-BD31-4B8C-83A1-F6EECF244321}">
                <p14:modId xmlns:p14="http://schemas.microsoft.com/office/powerpoint/2010/main" val="1065229641"/>
              </p:ext>
            </p:extLst>
          </p:nvPr>
        </p:nvGraphicFramePr>
        <p:xfrm>
          <a:off x="530352" y="3715774"/>
          <a:ext cx="3951000" cy="3077124"/>
        </p:xfrm>
        <a:graphic>
          <a:graphicData uri="http://schemas.openxmlformats.org/presentationml/2006/ole">
            <mc:AlternateContent xmlns:mc="http://schemas.openxmlformats.org/markup-compatibility/2006">
              <mc:Choice xmlns:v="urn:schemas-microsoft-com:vml" Requires="v">
                <p:oleObj spid="_x0000_s7460" name="Graph" r:id="rId9" imgW="3718440" imgH="2895480" progId="Origin50.Graph">
                  <p:embed/>
                </p:oleObj>
              </mc:Choice>
              <mc:Fallback>
                <p:oleObj name="Graph" r:id="rId9" imgW="3718440" imgH="2895480" progId="Origin50.Graph">
                  <p:embed/>
                  <p:pic>
                    <p:nvPicPr>
                      <p:cNvPr id="0" name=""/>
                      <p:cNvPicPr/>
                      <p:nvPr/>
                    </p:nvPicPr>
                    <p:blipFill>
                      <a:blip r:embed="rId10"/>
                      <a:stretch>
                        <a:fillRect/>
                      </a:stretch>
                    </p:blipFill>
                    <p:spPr>
                      <a:xfrm>
                        <a:off x="530352" y="3715774"/>
                        <a:ext cx="3951000" cy="3077124"/>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63CCB27-DED1-45B9-A3B6-63CF36E69B20}"/>
              </a:ext>
            </a:extLst>
          </p:cNvPr>
          <p:cNvSpPr txBox="1"/>
          <p:nvPr/>
        </p:nvSpPr>
        <p:spPr>
          <a:xfrm>
            <a:off x="292964" y="272598"/>
            <a:ext cx="8469296" cy="523220"/>
          </a:xfrm>
          <a:prstGeom prst="rect">
            <a:avLst/>
          </a:prstGeom>
          <a:noFill/>
        </p:spPr>
        <p:txBody>
          <a:bodyPr wrap="square" rtlCol="0">
            <a:spAutoFit/>
          </a:bodyPr>
          <a:lstStyle/>
          <a:p>
            <a:r>
              <a:rPr lang="en-US" sz="2400" b="1" dirty="0"/>
              <a:t>Contrast-match  </a:t>
            </a:r>
            <a:r>
              <a:rPr lang="en-US" sz="2800" b="1" dirty="0">
                <a:solidFill>
                  <a:srgbClr val="0000FF"/>
                </a:solidFill>
              </a:rPr>
              <a:t>SANS</a:t>
            </a:r>
            <a:r>
              <a:rPr lang="en-US" sz="2400" b="1" dirty="0"/>
              <a:t> - </a:t>
            </a:r>
            <a:r>
              <a:rPr lang="en-US" sz="2400" b="1" baseline="30000" dirty="0">
                <a:solidFill>
                  <a:srgbClr val="C00000"/>
                </a:solidFill>
              </a:rPr>
              <a:t>d</a:t>
            </a:r>
            <a:r>
              <a:rPr lang="el-GR" sz="2400" b="1" dirty="0">
                <a:solidFill>
                  <a:srgbClr val="C00000"/>
                </a:solidFill>
              </a:rPr>
              <a:t>α</a:t>
            </a:r>
            <a:r>
              <a:rPr lang="en-US" sz="2400" b="1" dirty="0">
                <a:solidFill>
                  <a:srgbClr val="C00000"/>
                </a:solidFill>
              </a:rPr>
              <a:t>-catenin</a:t>
            </a:r>
            <a:r>
              <a:rPr lang="en-US" sz="2400" b="1" dirty="0"/>
              <a:t>/</a:t>
            </a:r>
            <a:r>
              <a:rPr lang="en-US" sz="2400" b="1" dirty="0">
                <a:solidFill>
                  <a:srgbClr val="006666"/>
                </a:solidFill>
              </a:rPr>
              <a:t>F-actin </a:t>
            </a:r>
            <a:r>
              <a:rPr lang="en-US" sz="2400" b="1" dirty="0"/>
              <a:t>complex 40% D</a:t>
            </a:r>
            <a:r>
              <a:rPr lang="en-US" sz="2400" b="1" baseline="-25000" dirty="0"/>
              <a:t>2</a:t>
            </a:r>
            <a:r>
              <a:rPr lang="en-US" sz="2400" b="1" dirty="0"/>
              <a:t>O</a:t>
            </a:r>
          </a:p>
        </p:txBody>
      </p:sp>
    </p:spTree>
    <p:extLst>
      <p:ext uri="{BB962C8B-B14F-4D97-AF65-F5344CB8AC3E}">
        <p14:creationId xmlns:p14="http://schemas.microsoft.com/office/powerpoint/2010/main" val="247560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1962</TotalTime>
  <Words>1524</Words>
  <Application>Microsoft Office PowerPoint</Application>
  <PresentationFormat>On-screen Show (4:3)</PresentationFormat>
  <Paragraphs>160</Paragraphs>
  <Slides>25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Arial</vt:lpstr>
      <vt:lpstr>Calibri</vt:lpstr>
      <vt:lpstr>Calibri Light</vt:lpstr>
      <vt:lpstr>Cambria Math</vt:lpstr>
      <vt:lpstr>Comic Sans MS</vt:lpstr>
      <vt:lpstr>Office Theme</vt:lpstr>
      <vt:lpstr>Graph</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NSE—Quasielastic neutron scattering probes dynamic fluctuations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Zimei Bu</dc:creator>
  <cp:lastModifiedBy>Zimei Bu</cp:lastModifiedBy>
  <cp:revision>96</cp:revision>
  <cp:lastPrinted>2019-04-08T13:52:12Z</cp:lastPrinted>
  <dcterms:created xsi:type="dcterms:W3CDTF">2018-07-21T14:01:25Z</dcterms:created>
  <dcterms:modified xsi:type="dcterms:W3CDTF">2019-05-03T00:27:10Z</dcterms:modified>
</cp:coreProperties>
</file>